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9" r:id="rId1"/>
  </p:sldMasterIdLst>
  <p:notesMasterIdLst>
    <p:notesMasterId r:id="rId56"/>
  </p:notesMasterIdLst>
  <p:handoutMasterIdLst>
    <p:handoutMasterId r:id="rId57"/>
  </p:handoutMasterIdLst>
  <p:sldIdLst>
    <p:sldId id="619" r:id="rId2"/>
    <p:sldId id="589" r:id="rId3"/>
    <p:sldId id="626" r:id="rId4"/>
    <p:sldId id="403" r:id="rId5"/>
    <p:sldId id="622" r:id="rId6"/>
    <p:sldId id="338" r:id="rId7"/>
    <p:sldId id="329" r:id="rId8"/>
    <p:sldId id="683" r:id="rId9"/>
    <p:sldId id="360" r:id="rId10"/>
    <p:sldId id="407" r:id="rId11"/>
    <p:sldId id="605" r:id="rId12"/>
    <p:sldId id="406" r:id="rId13"/>
    <p:sldId id="685" r:id="rId14"/>
    <p:sldId id="327" r:id="rId15"/>
    <p:sldId id="591" r:id="rId16"/>
    <p:sldId id="590" r:id="rId17"/>
    <p:sldId id="593" r:id="rId18"/>
    <p:sldId id="600" r:id="rId19"/>
    <p:sldId id="601" r:id="rId20"/>
    <p:sldId id="602" r:id="rId21"/>
    <p:sldId id="358" r:id="rId22"/>
    <p:sldId id="357" r:id="rId23"/>
    <p:sldId id="592" r:id="rId24"/>
    <p:sldId id="686" r:id="rId25"/>
    <p:sldId id="689" r:id="rId26"/>
    <p:sldId id="625" r:id="rId27"/>
    <p:sldId id="582" r:id="rId28"/>
    <p:sldId id="583" r:id="rId29"/>
    <p:sldId id="623" r:id="rId30"/>
    <p:sldId id="609" r:id="rId31"/>
    <p:sldId id="614" r:id="rId32"/>
    <p:sldId id="611" r:id="rId33"/>
    <p:sldId id="408" r:id="rId34"/>
    <p:sldId id="595" r:id="rId35"/>
    <p:sldId id="627" r:id="rId36"/>
    <p:sldId id="615" r:id="rId37"/>
    <p:sldId id="628" r:id="rId38"/>
    <p:sldId id="616" r:id="rId39"/>
    <p:sldId id="617" r:id="rId40"/>
    <p:sldId id="618" r:id="rId41"/>
    <p:sldId id="610" r:id="rId42"/>
    <p:sldId id="613" r:id="rId43"/>
    <p:sldId id="620" r:id="rId44"/>
    <p:sldId id="621" r:id="rId45"/>
    <p:sldId id="603" r:id="rId46"/>
    <p:sldId id="604" r:id="rId47"/>
    <p:sldId id="599" r:id="rId48"/>
    <p:sldId id="607" r:id="rId49"/>
    <p:sldId id="608" r:id="rId50"/>
    <p:sldId id="688" r:id="rId51"/>
    <p:sldId id="586" r:id="rId52"/>
    <p:sldId id="585" r:id="rId53"/>
    <p:sldId id="629" r:id="rId54"/>
    <p:sldId id="584" r:id="rId55"/>
  </p:sldIdLst>
  <p:sldSz cx="11879263" cy="6840538"/>
  <p:notesSz cx="9928225" cy="6797675"/>
  <p:custDataLst>
    <p:tags r:id="rId58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599023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1198047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79707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2396094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995117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3594141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4193164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4792188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77" userDrawn="1">
          <p15:clr>
            <a:srgbClr val="A4A3A4"/>
          </p15:clr>
        </p15:guide>
        <p15:guide id="2" pos="3741">
          <p15:clr>
            <a:srgbClr val="A4A3A4"/>
          </p15:clr>
        </p15:guide>
        <p15:guide id="3" orient="horz" pos="4308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 Sukhov" initials="MS" lastIdx="3" clrIdx="0"/>
  <p:cmAuthor id="2" name="Кузнецов Алексей Владимирович (Aleksey Kuznetsov)" initials="КАВ(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77CC"/>
    <a:srgbClr val="C9DFFF"/>
    <a:srgbClr val="63A7FE"/>
    <a:srgbClr val="D09E00"/>
    <a:srgbClr val="A6CAFF"/>
    <a:srgbClr val="7CB6FD"/>
    <a:srgbClr val="6E00E8"/>
    <a:srgbClr val="E862FA"/>
    <a:srgbClr val="CBA4F7"/>
    <a:srgbClr val="EE8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8" autoAdjust="0"/>
    <p:restoredTop sz="96395" autoAdjust="0"/>
  </p:normalViewPr>
  <p:slideViewPr>
    <p:cSldViewPr snapToGrid="0" showGuides="1">
      <p:cViewPr varScale="1">
        <p:scale>
          <a:sx n="76" d="100"/>
          <a:sy n="76" d="100"/>
        </p:scale>
        <p:origin x="126" y="504"/>
      </p:cViewPr>
      <p:guideLst>
        <p:guide orient="horz" pos="2177"/>
        <p:guide pos="3741"/>
        <p:guide orient="horz" pos="430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2082" y="90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FB11F77-65B7-4C7A-AC40-65745CF95FCB}" type="datetimeFigureOut">
              <a:rPr lang="ru-RU"/>
              <a:pPr>
                <a:defRPr/>
              </a:pPr>
              <a:t>01.12.2020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6456699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22594" y="6456699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546CB22-3B3F-4EE3-8E9A-9E237039F4B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4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594" y="0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algn="r"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51138" y="509588"/>
            <a:ext cx="4427537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361" y="3229445"/>
            <a:ext cx="7943507" cy="3058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99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594" y="6456699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algn="r" defTabSz="914588">
              <a:defRPr sz="1200" b="0">
                <a:cs typeface="+mn-cs"/>
              </a:defRPr>
            </a:lvl1pPr>
          </a:lstStyle>
          <a:p>
            <a:pPr>
              <a:defRPr/>
            </a:pPr>
            <a:fld id="{D860B646-EE4C-4352-8DA7-644ADFE1C2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002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1pPr>
    <a:lvl2pPr marL="599023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2pPr>
    <a:lvl3pPr marL="1198047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3pPr>
    <a:lvl4pPr marL="1797070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4pPr>
    <a:lvl5pPr marL="2396094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5pPr>
    <a:lvl6pPr marL="2995117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6pPr>
    <a:lvl7pPr marL="3594141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7pPr>
    <a:lvl8pPr marL="4193164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8pPr>
    <a:lvl9pPr marL="4792188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5ab26be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09588"/>
            <a:ext cx="44275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5ab26bef6_0_0:notes"/>
          <p:cNvSpPr txBox="1">
            <a:spLocks noGrp="1"/>
          </p:cNvSpPr>
          <p:nvPr>
            <p:ph type="body" idx="1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9482ccb4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09588"/>
            <a:ext cx="44275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9482ccb47_0_31:notes"/>
          <p:cNvSpPr txBox="1">
            <a:spLocks noGrp="1"/>
          </p:cNvSpPr>
          <p:nvPr>
            <p:ph type="body" idx="1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6b00430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09588"/>
            <a:ext cx="44275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6b004306e_0_1:notes"/>
          <p:cNvSpPr txBox="1">
            <a:spLocks noGrp="1"/>
          </p:cNvSpPr>
          <p:nvPr>
            <p:ph type="body" idx="1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bb89278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09588"/>
            <a:ext cx="44275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bb89278fc_0_20:notes"/>
          <p:cNvSpPr txBox="1">
            <a:spLocks noGrp="1"/>
          </p:cNvSpPr>
          <p:nvPr>
            <p:ph type="body" idx="1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eded2f9a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09588"/>
            <a:ext cx="44275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eded2f9a2_2_6:notes"/>
          <p:cNvSpPr txBox="1">
            <a:spLocks noGrp="1"/>
          </p:cNvSpPr>
          <p:nvPr>
            <p:ph type="body" idx="1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9482ccb4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09588"/>
            <a:ext cx="44275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9482ccb47_0_43:notes"/>
          <p:cNvSpPr txBox="1">
            <a:spLocks noGrp="1"/>
          </p:cNvSpPr>
          <p:nvPr>
            <p:ph type="body" idx="1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ed2f9a2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09588"/>
            <a:ext cx="44275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ded2f9a2_2_75:notes"/>
          <p:cNvSpPr txBox="1">
            <a:spLocks noGrp="1"/>
          </p:cNvSpPr>
          <p:nvPr>
            <p:ph type="body" idx="1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bbbeba2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09588"/>
            <a:ext cx="44275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bbbeba298_0_0:notes"/>
          <p:cNvSpPr txBox="1">
            <a:spLocks noGrp="1"/>
          </p:cNvSpPr>
          <p:nvPr>
            <p:ph type="body" idx="1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bc7c96e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51138" y="509588"/>
            <a:ext cx="4427537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bc7c96ecd_0_0:notes"/>
          <p:cNvSpPr txBox="1">
            <a:spLocks noGrp="1"/>
          </p:cNvSpPr>
          <p:nvPr>
            <p:ph type="body" idx="1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4"/>
          <p:cNvSpPr>
            <a:spLocks noGrp="1"/>
          </p:cNvSpPr>
          <p:nvPr>
            <p:ph type="title" hasCustomPrompt="1"/>
          </p:nvPr>
        </p:nvSpPr>
        <p:spPr>
          <a:xfrm>
            <a:off x="306875" y="515337"/>
            <a:ext cx="9827725" cy="58724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28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6" name="Прямоугольник 35"/>
          <p:cNvSpPr>
            <a:spLocks noChangeArrowheads="1"/>
          </p:cNvSpPr>
          <p:nvPr userDrawn="1"/>
        </p:nvSpPr>
        <p:spPr bwMode="auto">
          <a:xfrm>
            <a:off x="390336" y="6488928"/>
            <a:ext cx="172579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>
            <a:spAutoFit/>
          </a:bodyPr>
          <a:lstStyle/>
          <a:p>
            <a:pPr>
              <a:spcAft>
                <a:spcPts val="779"/>
              </a:spcAft>
            </a:pPr>
            <a:r>
              <a:rPr lang="ru-RU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</a:t>
            </a:r>
            <a:r>
              <a:rPr lang="ru-RU" sz="900" b="0" baseline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ПАО СК</a:t>
            </a:r>
            <a:r>
              <a:rPr lang="ru-RU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«Росгосстрах», 201</a:t>
            </a:r>
            <a:r>
              <a:rPr lang="en-US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ru-RU" sz="900" b="0" dirty="0">
              <a:solidFill>
                <a:srgbClr val="7F7F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Прямоугольник 36"/>
          <p:cNvSpPr>
            <a:spLocks noChangeArrowheads="1"/>
          </p:cNvSpPr>
          <p:nvPr userDrawn="1"/>
        </p:nvSpPr>
        <p:spPr bwMode="auto">
          <a:xfrm>
            <a:off x="11188780" y="6495283"/>
            <a:ext cx="37902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/>
          <a:p>
            <a:pPr algn="r">
              <a:spcAft>
                <a:spcPts val="779"/>
              </a:spcAft>
            </a:pPr>
            <a:fld id="{0BF5AE5F-BA33-4B8B-9026-6E2266305314}" type="slidenum">
              <a:rPr lang="ru-RU" sz="900" b="0" smtClean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>
                <a:spcAft>
                  <a:spcPts val="779"/>
                </a:spcAft>
              </a:pPr>
              <a:t>‹#›</a:t>
            </a:fld>
            <a:endParaRPr lang="ru-RU" sz="900" b="0" dirty="0">
              <a:solidFill>
                <a:srgbClr val="7F7F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64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5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4037" userDrawn="1">
          <p15:clr>
            <a:srgbClr val="FBAE40"/>
          </p15:clr>
        </p15:guide>
        <p15:guide id="4" pos="7234" userDrawn="1">
          <p15:clr>
            <a:srgbClr val="FBAE40"/>
          </p15:clr>
        </p15:guide>
        <p15:guide id="5" orient="horz" pos="79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10" y="690388"/>
            <a:ext cx="8580464" cy="575142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6011" y="1409179"/>
            <a:ext cx="10680681" cy="473563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1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963" y="6340167"/>
            <a:ext cx="2771828" cy="36419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D1E4A86-2703-4937-ABF7-D8FBDB5C3D3E}" type="datetime1">
              <a:rPr lang="en-US" smtClean="0"/>
              <a:pPr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58748" y="6340167"/>
            <a:ext cx="3761767" cy="36419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3473" y="6340167"/>
            <a:ext cx="2771828" cy="36419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2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/>
          <p:nvPr/>
        </p:nvSpPr>
        <p:spPr>
          <a:xfrm>
            <a:off x="0" y="0"/>
            <a:ext cx="11879263" cy="68405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19785" tIns="119785" rIns="119785" bIns="11978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"/>
          <p:cNvSpPr/>
          <p:nvPr/>
        </p:nvSpPr>
        <p:spPr>
          <a:xfrm>
            <a:off x="0" y="6204927"/>
            <a:ext cx="11879263" cy="63557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19785" tIns="119785" rIns="119785" bIns="11978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453787" y="444898"/>
            <a:ext cx="9622671" cy="881749"/>
          </a:xfrm>
          <a:prstGeom prst="rect">
            <a:avLst/>
          </a:prstGeom>
          <a:noFill/>
        </p:spPr>
        <p:txBody>
          <a:bodyPr spcFirstLastPara="1" wrap="square" lIns="119785" tIns="119785" rIns="119785" bIns="11978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00" b="1">
                <a:solidFill>
                  <a:srgbClr val="D9D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00" b="1">
                <a:solidFill>
                  <a:srgbClr val="D9D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00" b="1">
                <a:solidFill>
                  <a:srgbClr val="D9D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00" b="1">
                <a:solidFill>
                  <a:srgbClr val="D9D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00" b="1">
                <a:solidFill>
                  <a:srgbClr val="D9D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00" b="1">
                <a:solidFill>
                  <a:srgbClr val="D9D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00" b="1">
                <a:solidFill>
                  <a:srgbClr val="D9D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00" b="1">
                <a:solidFill>
                  <a:srgbClr val="D9D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4200" b="1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453787" y="1526005"/>
            <a:ext cx="9622671" cy="4219229"/>
          </a:xfrm>
          <a:prstGeom prst="rect">
            <a:avLst/>
          </a:prstGeom>
          <a:noFill/>
        </p:spPr>
        <p:txBody>
          <a:bodyPr spcFirstLastPara="1" wrap="square" lIns="119785" tIns="119785" rIns="119785" bIns="119785" anchor="t" anchorCtr="0">
            <a:noAutofit/>
          </a:bodyPr>
          <a:lstStyle>
            <a:lvl1pPr marL="599023" lvl="0" indent="-43262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2100">
                <a:solidFill>
                  <a:schemeClr val="dk2"/>
                </a:solidFill>
              </a:defRPr>
            </a:lvl1pPr>
            <a:lvl2pPr marL="1198047" lvl="1" indent="-415989" algn="l">
              <a:lnSpc>
                <a:spcPct val="115000"/>
              </a:lnSpc>
              <a:spcBef>
                <a:spcPts val="2096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800">
                <a:solidFill>
                  <a:schemeClr val="dk2"/>
                </a:solidFill>
              </a:defRPr>
            </a:lvl2pPr>
            <a:lvl3pPr marL="1797070" lvl="2" indent="-415989" algn="l">
              <a:lnSpc>
                <a:spcPct val="115000"/>
              </a:lnSpc>
              <a:spcBef>
                <a:spcPts val="2096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800">
                <a:solidFill>
                  <a:schemeClr val="dk2"/>
                </a:solidFill>
              </a:defRPr>
            </a:lvl3pPr>
            <a:lvl4pPr marL="2396094" lvl="3" indent="-415989" algn="l">
              <a:lnSpc>
                <a:spcPct val="115000"/>
              </a:lnSpc>
              <a:spcBef>
                <a:spcPts val="2096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00">
                <a:solidFill>
                  <a:schemeClr val="dk2"/>
                </a:solidFill>
              </a:defRPr>
            </a:lvl4pPr>
            <a:lvl5pPr marL="2995117" lvl="4" indent="-415989" algn="l">
              <a:lnSpc>
                <a:spcPct val="115000"/>
              </a:lnSpc>
              <a:spcBef>
                <a:spcPts val="2096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800">
                <a:solidFill>
                  <a:schemeClr val="dk2"/>
                </a:solidFill>
              </a:defRPr>
            </a:lvl5pPr>
            <a:lvl6pPr marL="3594141" lvl="5" indent="-415989" algn="l">
              <a:lnSpc>
                <a:spcPct val="115000"/>
              </a:lnSpc>
              <a:spcBef>
                <a:spcPts val="2096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800">
                <a:solidFill>
                  <a:schemeClr val="dk2"/>
                </a:solidFill>
              </a:defRPr>
            </a:lvl6pPr>
            <a:lvl7pPr marL="4193164" lvl="6" indent="-415989" algn="l">
              <a:lnSpc>
                <a:spcPct val="115000"/>
              </a:lnSpc>
              <a:spcBef>
                <a:spcPts val="2096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00">
                <a:solidFill>
                  <a:schemeClr val="dk2"/>
                </a:solidFill>
              </a:defRPr>
            </a:lvl7pPr>
            <a:lvl8pPr marL="4792188" lvl="7" indent="-415989" algn="l">
              <a:lnSpc>
                <a:spcPct val="115000"/>
              </a:lnSpc>
              <a:spcBef>
                <a:spcPts val="2096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800">
                <a:solidFill>
                  <a:schemeClr val="dk2"/>
                </a:solidFill>
              </a:defRPr>
            </a:lvl8pPr>
            <a:lvl9pPr marL="5391211" lvl="8" indent="-415989" algn="l">
              <a:lnSpc>
                <a:spcPct val="115000"/>
              </a:lnSpc>
              <a:spcBef>
                <a:spcPts val="2096"/>
              </a:spcBef>
              <a:spcAft>
                <a:spcPts val="2096"/>
              </a:spcAft>
              <a:buClr>
                <a:schemeClr val="dk2"/>
              </a:buClr>
              <a:buSzPts val="14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sldNum" idx="12"/>
          </p:nvPr>
        </p:nvSpPr>
        <p:spPr>
          <a:xfrm>
            <a:off x="11006841" y="6201791"/>
            <a:ext cx="712834" cy="523464"/>
          </a:xfrm>
          <a:prstGeom prst="rect">
            <a:avLst/>
          </a:prstGeom>
          <a:noFill/>
        </p:spPr>
        <p:txBody>
          <a:bodyPr spcFirstLastPara="1" wrap="square" lIns="119785" tIns="119785" rIns="119785" bIns="11978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lt1"/>
                </a:solidFill>
              </a:defRPr>
            </a:lvl9pPr>
          </a:lstStyle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8964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8" r:id="rId2"/>
    <p:sldLayoutId id="2147483751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5pPr>
      <a:lvl6pPr marL="594004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6pPr>
      <a:lvl7pPr marL="1188010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7pPr>
      <a:lvl8pPr marL="1782014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8pPr>
      <a:lvl9pPr marL="2376019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9pPr>
    </p:titleStyle>
    <p:bodyStyle>
      <a:lvl1pPr marL="445503" indent="-445503" algn="l" rtl="0" eaLnBrk="1" fontAlgn="base" hangingPunct="1">
        <a:spcBef>
          <a:spcPct val="20000"/>
        </a:spcBef>
        <a:spcAft>
          <a:spcPct val="0"/>
        </a:spcAft>
        <a:buChar char="•"/>
        <a:defRPr sz="4159">
          <a:solidFill>
            <a:srgbClr val="666666"/>
          </a:solidFill>
          <a:latin typeface="+mn-lt"/>
          <a:ea typeface="+mn-ea"/>
          <a:cs typeface="+mn-cs"/>
        </a:defRPr>
      </a:lvl1pPr>
      <a:lvl2pPr marL="965257" indent="-371254" algn="l" rtl="0" eaLnBrk="1" fontAlgn="base" hangingPunct="1">
        <a:spcBef>
          <a:spcPct val="20000"/>
        </a:spcBef>
        <a:spcAft>
          <a:spcPct val="0"/>
        </a:spcAft>
        <a:buChar char="–"/>
        <a:defRPr sz="1949">
          <a:solidFill>
            <a:srgbClr val="666666"/>
          </a:solidFill>
          <a:latin typeface="+mn-lt"/>
        </a:defRPr>
      </a:lvl2pPr>
      <a:lvl3pPr marL="1485012" indent="-297003" algn="l" rtl="0" eaLnBrk="1" fontAlgn="base" hangingPunct="1">
        <a:spcBef>
          <a:spcPct val="20000"/>
        </a:spcBef>
        <a:spcAft>
          <a:spcPct val="0"/>
        </a:spcAft>
        <a:buChar char="•"/>
        <a:defRPr sz="3118">
          <a:solidFill>
            <a:schemeClr val="tx1"/>
          </a:solidFill>
          <a:latin typeface="+mn-lt"/>
        </a:defRPr>
      </a:lvl3pPr>
      <a:lvl4pPr marL="2079017" indent="-297003" algn="l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4pPr>
      <a:lvl5pPr marL="267302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5pPr>
      <a:lvl6pPr marL="3267025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6pPr>
      <a:lvl7pPr marL="386103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7pPr>
      <a:lvl8pPr marL="4455035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8pPr>
      <a:lvl9pPr marL="504904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4004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8010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2014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6019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70023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4028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8033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2037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cs231n.stanford.edu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www.dlschool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lcourse.ai/" TargetMode="External"/><Relationship Id="rId5" Type="http://schemas.openxmlformats.org/officeDocument/2006/relationships/image" Target="../media/image15.png"/><Relationship Id="rId10" Type="http://schemas.openxmlformats.org/officeDocument/2006/relationships/hyperlink" Target="https://datafest.ru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ods.ai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chinelearning.ru/wiki/index.php?title=%D0%9C%D0%B0%D1%88%D0%B8%D0%BD%D0%BD%D0%BE%D0%B5_%D0%BE%D0%B1%D1%83%D1%87%D0%B5%D0%BD%D0%B8%D0%B5_(%D0%BA%D1%83%D1%80%D1%81_%D0%BB%D0%B5%D0%BA%D1%86%D0%B8%D0%B9,_%D0%9A.%D0%92.%D0%92%D0%BE%D1%80%D0%BE%D0%BD%D1%86%D0%BE%D0%B2)" TargetMode="External"/><Relationship Id="rId3" Type="http://schemas.openxmlformats.org/officeDocument/2006/relationships/hyperlink" Target="https://habr.com/ru/company/ods/blog/322626/" TargetMode="External"/><Relationship Id="rId7" Type="http://schemas.openxmlformats.org/officeDocument/2006/relationships/hyperlink" Target="https://www.coursera.org/learn/competitive-data-scienc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s231n.stanford.edu/" TargetMode="External"/><Relationship Id="rId11" Type="http://schemas.openxmlformats.org/officeDocument/2006/relationships/hyperlink" Target="https://www.kaggle.com/" TargetMode="External"/><Relationship Id="rId5" Type="http://schemas.openxmlformats.org/officeDocument/2006/relationships/hyperlink" Target="https://www.coursera.org/specializations/machine-learning-data-analysis" TargetMode="External"/><Relationship Id="rId10" Type="http://schemas.openxmlformats.org/officeDocument/2006/relationships/hyperlink" Target="https://www.youtube.com/channel/UCeq6ZIlvC9SVsfhfKnSvM9w" TargetMode="External"/><Relationship Id="rId4" Type="http://schemas.openxmlformats.org/officeDocument/2006/relationships/hyperlink" Target="https://www.coursera.org/learn/machine-learning" TargetMode="External"/><Relationship Id="rId9" Type="http://schemas.openxmlformats.org/officeDocument/2006/relationships/hyperlink" Target="https://dyakonov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zindi.africa/competitions/zimnat-insurance-recommendation-challeng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gD96LTJkfA98htUzvfvlwk1UPRSIm4Fs?usp=shar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0pY8Pce0ea1cZSbTxKr9JHaFxlcVTUqJ/view?usp=sharing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mysl.io/blog/pandas/" TargetMode="External"/><Relationship Id="rId2" Type="http://schemas.openxmlformats.org/officeDocument/2006/relationships/hyperlink" Target="https://tproger.ru/translations/rewrite-sql-queries-in-pandas/am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ckerrank.com/" TargetMode="External"/><Relationship Id="rId5" Type="http://schemas.openxmlformats.org/officeDocument/2006/relationships/hyperlink" Target="https://pandas.pydata.org/pandas-docs/stable/index.html" TargetMode="External"/><Relationship Id="rId4" Type="http://schemas.openxmlformats.org/officeDocument/2006/relationships/hyperlink" Target="https://pythonworld.ru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25" y="244209"/>
            <a:ext cx="8580464" cy="575142"/>
          </a:xfrm>
        </p:spPr>
        <p:txBody>
          <a:bodyPr/>
          <a:lstStyle/>
          <a:p>
            <a:r>
              <a:rPr lang="ru-RU" dirty="0" smtClean="0"/>
              <a:t>Примерная </a:t>
            </a:r>
            <a:br>
              <a:rPr lang="ru-RU" dirty="0" smtClean="0"/>
            </a:br>
            <a:r>
              <a:rPr lang="ru-RU" dirty="0" smtClean="0"/>
              <a:t>программа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06011" y="1409179"/>
            <a:ext cx="2967769" cy="4735630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 smtClean="0"/>
              <a:t>Вопросы прямо на занятиях</a:t>
            </a:r>
          </a:p>
          <a:p>
            <a:pPr marL="0" indent="0">
              <a:buNone/>
            </a:pPr>
            <a:r>
              <a:rPr lang="ru-RU" sz="1800" dirty="0" smtClean="0"/>
              <a:t>9 занятий</a:t>
            </a:r>
          </a:p>
          <a:p>
            <a:pPr marL="0" indent="0">
              <a:buNone/>
            </a:pPr>
            <a:r>
              <a:rPr lang="ru-RU" sz="1800" dirty="0" smtClean="0"/>
              <a:t>Базовый час</a:t>
            </a:r>
            <a:r>
              <a:rPr lang="en-US" sz="1800" dirty="0"/>
              <a:t>:</a:t>
            </a:r>
            <a:endParaRPr lang="ru-RU" sz="1800" dirty="0" smtClean="0"/>
          </a:p>
          <a:p>
            <a:r>
              <a:rPr lang="en-US" sz="1800" dirty="0" smtClean="0"/>
              <a:t>~</a:t>
            </a:r>
            <a:r>
              <a:rPr lang="ru-RU" sz="1800" dirty="0" smtClean="0"/>
              <a:t>30 мин базовая лекция</a:t>
            </a:r>
          </a:p>
          <a:p>
            <a:r>
              <a:rPr lang="en-US" sz="1800" dirty="0" smtClean="0"/>
              <a:t>~</a:t>
            </a:r>
            <a:r>
              <a:rPr lang="ru-RU" sz="1800" dirty="0" smtClean="0"/>
              <a:t>30 мин базовый семинар</a:t>
            </a:r>
          </a:p>
          <a:p>
            <a:pPr marL="0" indent="0">
              <a:buNone/>
            </a:pPr>
            <a:r>
              <a:rPr lang="ru-RU" sz="1800" dirty="0" smtClean="0"/>
              <a:t>Перерыв 5 мин</a:t>
            </a:r>
          </a:p>
          <a:p>
            <a:pPr marL="0" indent="0">
              <a:buNone/>
            </a:pPr>
            <a:r>
              <a:rPr lang="ru-RU" sz="1800" dirty="0" smtClean="0"/>
              <a:t>Расширенный час</a:t>
            </a:r>
            <a:r>
              <a:rPr lang="en-US" sz="1800" dirty="0" smtClean="0"/>
              <a:t>:</a:t>
            </a:r>
          </a:p>
          <a:p>
            <a:r>
              <a:rPr lang="en-US" sz="1800" dirty="0"/>
              <a:t>~</a:t>
            </a:r>
            <a:r>
              <a:rPr lang="ru-RU" sz="1800" dirty="0"/>
              <a:t>30 мин </a:t>
            </a:r>
            <a:r>
              <a:rPr lang="ru-RU" sz="1800" dirty="0" smtClean="0"/>
              <a:t>расширенная лекция</a:t>
            </a:r>
            <a:endParaRPr lang="ru-RU" sz="1800" dirty="0"/>
          </a:p>
          <a:p>
            <a:r>
              <a:rPr lang="en-US" sz="1800" dirty="0"/>
              <a:t>~</a:t>
            </a:r>
            <a:r>
              <a:rPr lang="ru-RU" sz="1800" dirty="0"/>
              <a:t>30 мин </a:t>
            </a:r>
            <a:r>
              <a:rPr lang="ru-RU" sz="1800" dirty="0" smtClean="0"/>
              <a:t>расширенный семинар</a:t>
            </a:r>
          </a:p>
          <a:p>
            <a:pPr marL="0" indent="0">
              <a:buNone/>
            </a:pPr>
            <a:r>
              <a:rPr lang="ru-RU" sz="1800" dirty="0" smtClean="0"/>
              <a:t>Домашнее </a:t>
            </a:r>
            <a:r>
              <a:rPr lang="ru-RU" sz="1800" dirty="0" smtClean="0"/>
              <a:t>задание для желающих</a:t>
            </a:r>
            <a:endParaRPr lang="ru-RU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ru-RU" sz="1800" dirty="0" smtClean="0"/>
          </a:p>
          <a:p>
            <a:endParaRPr lang="ru-R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80" y="244211"/>
            <a:ext cx="4213860" cy="611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20" y="244209"/>
            <a:ext cx="4454661" cy="6118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35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Где учиться?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606011" y="1409179"/>
            <a:ext cx="10680681" cy="5295184"/>
          </a:xfrm>
        </p:spPr>
        <p:txBody>
          <a:bodyPr/>
          <a:lstStyle/>
          <a:p>
            <a:r>
              <a:rPr lang="en-US" sz="4000" dirty="0" smtClean="0"/>
              <a:t>MOOC</a:t>
            </a:r>
            <a:r>
              <a:rPr lang="ru-RU" sz="4000" dirty="0" smtClean="0"/>
              <a:t> </a:t>
            </a:r>
          </a:p>
          <a:p>
            <a:endParaRPr lang="ru-RU" sz="4000" dirty="0"/>
          </a:p>
          <a:p>
            <a:r>
              <a:rPr lang="ru-RU" sz="4000" dirty="0" smtClean="0"/>
              <a:t>Сообщества</a:t>
            </a:r>
          </a:p>
          <a:p>
            <a:endParaRPr lang="ru-RU" sz="4000" dirty="0"/>
          </a:p>
          <a:p>
            <a:r>
              <a:rPr lang="ru-RU" sz="4000" dirty="0" smtClean="0"/>
              <a:t>Конференции, </a:t>
            </a:r>
            <a:r>
              <a:rPr lang="ru-RU" sz="4000" dirty="0" err="1" smtClean="0"/>
              <a:t>митапы</a:t>
            </a:r>
            <a:endParaRPr lang="en-US" sz="4000" dirty="0" smtClean="0"/>
          </a:p>
          <a:p>
            <a:endParaRPr lang="en-US" sz="4000" dirty="0"/>
          </a:p>
          <a:p>
            <a:r>
              <a:rPr lang="en-US" sz="4000" dirty="0" err="1" smtClean="0"/>
              <a:t>Kaggle</a:t>
            </a:r>
            <a:r>
              <a:rPr lang="en-US" sz="4000" dirty="0" smtClean="0"/>
              <a:t> - </a:t>
            </a:r>
            <a:r>
              <a:rPr lang="ru-RU" sz="4000" dirty="0" smtClean="0"/>
              <a:t>соревнования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323" y="1384869"/>
            <a:ext cx="763791" cy="76379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376" y="1363208"/>
            <a:ext cx="785452" cy="7854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661" y="2768254"/>
            <a:ext cx="1104499" cy="110449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061" y="1387903"/>
            <a:ext cx="1010441" cy="76075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6946377" y="1299811"/>
            <a:ext cx="313419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Basic: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://mlcourse.ai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https://www.dlschool.org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 smtClean="0"/>
              <a:t>Hard:</a:t>
            </a:r>
          </a:p>
          <a:p>
            <a:r>
              <a:rPr lang="en-US" dirty="0">
                <a:hlinkClick r:id="rId8"/>
              </a:rPr>
              <a:t>http://cs231n.stanford.edu/</a:t>
            </a:r>
            <a:endParaRPr lang="en-US" dirty="0"/>
          </a:p>
          <a:p>
            <a:endParaRPr lang="en-US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946377" y="3135837"/>
            <a:ext cx="19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https://ods.ai</a:t>
            </a:r>
            <a:r>
              <a:rPr lang="en-US" dirty="0" smtClean="0">
                <a:hlinkClick r:id="rId9"/>
              </a:rPr>
              <a:t>/</a:t>
            </a:r>
            <a:endParaRPr lang="ru-RU" dirty="0" smtClean="0"/>
          </a:p>
          <a:p>
            <a:r>
              <a:rPr lang="en-US" dirty="0" smtClean="0"/>
              <a:t>Frank (as login)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46377" y="4640291"/>
            <a:ext cx="2293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0"/>
              </a:rPr>
              <a:t>https://datafest.ru</a:t>
            </a:r>
            <a:r>
              <a:rPr lang="en-US" dirty="0" smtClean="0">
                <a:hlinkClick r:id="rId10"/>
              </a:rPr>
              <a:t>/</a:t>
            </a:r>
            <a:endParaRPr lang="ru-RU" dirty="0"/>
          </a:p>
          <a:p>
            <a:r>
              <a:rPr lang="ru-RU" dirty="0" smtClean="0"/>
              <a:t>Тренировки по </a:t>
            </a:r>
            <a:r>
              <a:rPr lang="en-US" dirty="0" smtClean="0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73115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453787" y="444898"/>
            <a:ext cx="9622671" cy="881749"/>
          </a:xfrm>
          <a:prstGeom prst="rect">
            <a:avLst/>
          </a:prstGeom>
        </p:spPr>
        <p:txBody>
          <a:bodyPr spcFirstLastPara="1" wrap="square" lIns="119785" tIns="119785" rIns="119785" bIns="119785" anchor="b" anchorCtr="0">
            <a:noAutofit/>
          </a:bodyPr>
          <a:lstStyle/>
          <a:p>
            <a:r>
              <a:rPr lang="en" sz="3400">
                <a:solidFill>
                  <a:srgbClr val="434343"/>
                </a:solidFill>
              </a:rPr>
              <a:t>Полезные ссылки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453787" y="1209313"/>
            <a:ext cx="9622671" cy="4733517"/>
          </a:xfrm>
          <a:prstGeom prst="rect">
            <a:avLst/>
          </a:prstGeom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 marL="0" indent="0">
              <a:buNone/>
            </a:pPr>
            <a:r>
              <a:rPr lang="en" sz="1800" dirty="0">
                <a:solidFill>
                  <a:srgbClr val="666666"/>
                </a:solidFill>
              </a:rPr>
              <a:t>⦁ </a:t>
            </a:r>
            <a:r>
              <a:rPr lang="en" sz="1800" u="sng" dirty="0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Открытый курс машинного обучения от сообщества Open Data Science.</a:t>
            </a:r>
            <a:endParaRPr sz="1800" dirty="0">
              <a:solidFill>
                <a:srgbClr val="343434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2096"/>
              </a:spcBef>
              <a:buNone/>
            </a:pPr>
            <a:r>
              <a:rPr lang="en" sz="1800" dirty="0">
                <a:solidFill>
                  <a:srgbClr val="666666"/>
                </a:solidFill>
              </a:rPr>
              <a:t>⦁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Andrew Ng "Machine Learning".</a:t>
            </a:r>
            <a:endParaRPr sz="1800" dirty="0">
              <a:solidFill>
                <a:srgbClr val="343434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2096"/>
              </a:spcBef>
              <a:buNone/>
            </a:pPr>
            <a:r>
              <a:rPr lang="en" sz="1800" dirty="0">
                <a:solidFill>
                  <a:srgbClr val="666666"/>
                </a:solidFill>
              </a:rPr>
              <a:t>⦁ </a:t>
            </a:r>
            <a:r>
              <a:rPr lang="en" sz="1800" u="sng" dirty="0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Специализация Машинное обучение и анализ данных от МФТИ.</a:t>
            </a: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0000"/>
              </a:lnSpc>
              <a:spcBef>
                <a:spcPts val="1965"/>
              </a:spcBef>
              <a:buNone/>
            </a:pPr>
            <a:r>
              <a:rPr lang="en" sz="1800" dirty="0">
                <a:solidFill>
                  <a:srgbClr val="666666"/>
                </a:solidFill>
              </a:rPr>
              <a:t>⦁ </a:t>
            </a:r>
            <a:r>
              <a:rPr lang="en" sz="1800" u="sng" dirty="0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CS231n: Convolutional Neural Networks for Visual Recognition</a:t>
            </a:r>
            <a:endParaRPr sz="18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048"/>
              </a:spcBef>
              <a:buNone/>
            </a:pPr>
            <a:r>
              <a:rPr lang="en" sz="1800" dirty="0">
                <a:solidFill>
                  <a:srgbClr val="666666"/>
                </a:solidFill>
              </a:rPr>
              <a:t>⦁ </a:t>
            </a:r>
            <a:r>
              <a:rPr lang="en" sz="1800" u="sng" dirty="0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How to Win a Data Science Competition: Learn from Top Kagglers</a:t>
            </a:r>
            <a:endParaRPr sz="1800" dirty="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786"/>
              </a:spcBef>
              <a:buNone/>
            </a:pPr>
            <a:r>
              <a:rPr lang="en" sz="1800" dirty="0">
                <a:solidFill>
                  <a:srgbClr val="666666"/>
                </a:solidFill>
              </a:rPr>
              <a:t>⦁ </a:t>
            </a:r>
            <a:r>
              <a:rPr lang="en" sz="1800" u="sng" dirty="0">
                <a:solidFill>
                  <a:schemeClr val="hlink"/>
                </a:solidFill>
                <a:hlinkClick r:id="rId8"/>
              </a:rPr>
              <a:t>Машинное обучение (курс лекций, К.В.Воронцов)</a:t>
            </a:r>
            <a:endParaRPr sz="1800" dirty="0"/>
          </a:p>
          <a:p>
            <a:pPr marL="0" indent="0">
              <a:spcBef>
                <a:spcPts val="917"/>
              </a:spcBef>
              <a:buNone/>
            </a:pPr>
            <a:r>
              <a:rPr lang="en" sz="1800" dirty="0">
                <a:solidFill>
                  <a:srgbClr val="666666"/>
                </a:solidFill>
              </a:rPr>
              <a:t>⦁ </a:t>
            </a:r>
            <a:r>
              <a:rPr lang="en" sz="1800" u="sng" dirty="0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Анализ малых данных (блог Александра Дьяконова)</a:t>
            </a:r>
            <a:endParaRPr sz="1800" dirty="0"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917"/>
              </a:spcBef>
              <a:buNone/>
            </a:pPr>
            <a:r>
              <a:rPr lang="en" sz="1800" dirty="0">
                <a:solidFill>
                  <a:srgbClr val="666666"/>
                </a:solidFill>
              </a:rPr>
              <a:t>⦁ </a:t>
            </a:r>
            <a:r>
              <a:rPr lang="en" sz="1800" u="sng" dirty="0">
                <a:solidFill>
                  <a:schemeClr val="hlink"/>
                </a:solidFill>
                <a:highlight>
                  <a:srgbClr val="FFFFFF"/>
                </a:highlight>
                <a:hlinkClick r:id="rId10"/>
              </a:rPr>
              <a:t>ML Trainings</a:t>
            </a:r>
            <a:endParaRPr sz="3000" dirty="0">
              <a:solidFill>
                <a:srgbClr val="FFFF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917"/>
              </a:spcBef>
              <a:buSzPts val="1100"/>
              <a:buNone/>
            </a:pPr>
            <a:r>
              <a:rPr lang="en" sz="1800" dirty="0">
                <a:solidFill>
                  <a:srgbClr val="666666"/>
                </a:solidFill>
              </a:rPr>
              <a:t>⦁ </a:t>
            </a:r>
            <a:r>
              <a:rPr lang="en" sz="1800" u="sng" dirty="0">
                <a:solidFill>
                  <a:schemeClr val="hlink"/>
                </a:solidFill>
                <a:hlinkClick r:id="rId11"/>
              </a:rPr>
              <a:t>Kaggle - платформа для проведения соревнований по ML</a:t>
            </a:r>
            <a:endParaRPr sz="180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917"/>
              </a:spcBef>
              <a:spcAft>
                <a:spcPts val="786"/>
              </a:spcAft>
              <a:buNone/>
            </a:pPr>
            <a:r>
              <a:rPr lang="en" sz="3000" dirty="0">
                <a:solidFill>
                  <a:srgbClr val="FFFF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лизация М</a:t>
            </a:r>
            <a:endParaRPr sz="1800" dirty="0"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11006841" y="6201791"/>
            <a:ext cx="712834" cy="523464"/>
          </a:xfrm>
          <a:prstGeom prst="rect">
            <a:avLst/>
          </a:prstGeom>
        </p:spPr>
        <p:txBody>
          <a:bodyPr spcFirstLastPara="1" wrap="square" lIns="119785" tIns="119785" rIns="119785" bIns="11978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9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читать - библии </a:t>
            </a:r>
            <a:r>
              <a:rPr lang="en-US" dirty="0" smtClean="0"/>
              <a:t>ML</a:t>
            </a:r>
            <a:r>
              <a:rPr lang="ru-RU" dirty="0" smtClean="0"/>
              <a:t> для сильного погружения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06011" y="1409179"/>
            <a:ext cx="4895629" cy="4735630"/>
          </a:xfrm>
        </p:spPr>
        <p:txBody>
          <a:bodyPr/>
          <a:lstStyle/>
          <a:p>
            <a:r>
              <a:rPr lang="ru-RU" dirty="0" smtClean="0"/>
              <a:t>Если онлайн материалов недостаточно и хочется все по серьезному: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32" y="1322762"/>
            <a:ext cx="5264144" cy="2133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81" y="3639800"/>
            <a:ext cx="2235788" cy="29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389" y="3627120"/>
            <a:ext cx="2863843" cy="29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383" y="3655050"/>
            <a:ext cx="2073462" cy="292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81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</a:t>
            </a:r>
            <a:r>
              <a:rPr lang="en-US" dirty="0" smtClean="0"/>
              <a:t>ML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9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Овал 44">
            <a:extLst>
              <a:ext uri="{FF2B5EF4-FFF2-40B4-BE49-F238E27FC236}">
                <a16:creationId xmlns:a16="http://schemas.microsoft.com/office/drawing/2014/main" id="{847BA76A-9586-41F5-9C4E-4B25B55A00A3}"/>
              </a:ext>
            </a:extLst>
          </p:cNvPr>
          <p:cNvSpPr/>
          <p:nvPr/>
        </p:nvSpPr>
        <p:spPr bwMode="auto">
          <a:xfrm>
            <a:off x="3517960" y="1995877"/>
            <a:ext cx="4057122" cy="4057122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84200" sx="89000" sy="89000" algn="ctr" rotWithShape="0">
              <a:srgbClr val="5B77CC">
                <a:alpha val="90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116B97-BB3D-4F8B-87B0-E7C0DED3A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811" b="-7092"/>
          <a:stretch/>
        </p:blipFill>
        <p:spPr>
          <a:xfrm>
            <a:off x="3768503" y="2310065"/>
            <a:ext cx="3598960" cy="3304886"/>
          </a:xfrm>
          <a:prstGeom prst="ellipse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 – построение </a:t>
            </a:r>
            <a:r>
              <a:rPr lang="ru-RU" dirty="0" smtClean="0"/>
              <a:t>алгоритмов и восстановление зависимостей </a:t>
            </a:r>
            <a:r>
              <a:rPr lang="ru-RU" dirty="0" smtClean="0"/>
              <a:t>между данными</a:t>
            </a:r>
            <a:endParaRPr lang="ru-RU" dirty="0"/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290632" y="2507647"/>
            <a:ext cx="3491447" cy="1088993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4159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949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118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ru-RU" sz="2000" b="0" kern="0" dirty="0">
                <a:solidFill>
                  <a:srgbClr val="FD545A"/>
                </a:solidFill>
              </a:rPr>
              <a:t>Обучение с учителем</a:t>
            </a:r>
          </a:p>
          <a:p>
            <a:pPr marL="0" indent="0">
              <a:buNone/>
            </a:pPr>
            <a:r>
              <a:rPr lang="ru-RU" sz="1200" b="0" kern="0" dirty="0"/>
              <a:t>Классификация (</a:t>
            </a:r>
            <a:r>
              <a:rPr lang="en-US" sz="1200" b="0" kern="0" dirty="0"/>
              <a:t>classification)</a:t>
            </a:r>
            <a:endParaRPr lang="ru-RU" sz="1200" b="0" kern="0" dirty="0"/>
          </a:p>
          <a:p>
            <a:pPr marL="0" indent="0">
              <a:buNone/>
            </a:pPr>
            <a:r>
              <a:rPr lang="ru-RU" sz="1200" b="0" kern="0" dirty="0">
                <a:solidFill>
                  <a:srgbClr val="FF0000"/>
                </a:solidFill>
              </a:rPr>
              <a:t>Регрессия</a:t>
            </a:r>
            <a:r>
              <a:rPr lang="en-US" sz="1200" b="0" kern="0" dirty="0">
                <a:solidFill>
                  <a:srgbClr val="FF0000"/>
                </a:solidFill>
              </a:rPr>
              <a:t> (regression)</a:t>
            </a:r>
            <a:endParaRPr lang="ru-RU" sz="1200" b="0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1200" b="0" kern="0" dirty="0"/>
              <a:t>Ранжирование</a:t>
            </a:r>
            <a:r>
              <a:rPr lang="en-US" sz="1200" b="0" kern="0" dirty="0"/>
              <a:t> (ranking</a:t>
            </a:r>
            <a:r>
              <a:rPr lang="en-US" sz="1200" b="0" kern="0" dirty="0" smtClean="0"/>
              <a:t>)</a:t>
            </a:r>
            <a:endParaRPr lang="ru-RU" sz="1800" b="0" kern="0" dirty="0"/>
          </a:p>
          <a:p>
            <a:pPr marL="0" indent="0">
              <a:buNone/>
            </a:pPr>
            <a:endParaRPr lang="ru-RU" sz="1800" b="0" kern="0" dirty="0"/>
          </a:p>
          <a:p>
            <a:pPr marL="0" indent="0">
              <a:buNone/>
            </a:pPr>
            <a:endParaRPr lang="ru-RU" sz="1800" b="0" kern="0" dirty="0"/>
          </a:p>
          <a:p>
            <a:pPr marL="0" indent="0">
              <a:buNone/>
            </a:pPr>
            <a:endParaRPr lang="ru-RU" sz="2000" b="0" kern="0" dirty="0"/>
          </a:p>
          <a:p>
            <a:pPr marL="0" indent="0">
              <a:buNone/>
            </a:pPr>
            <a:endParaRPr lang="ru-RU" sz="2000" b="0" kern="0" dirty="0"/>
          </a:p>
          <a:p>
            <a:pPr marL="0" indent="0">
              <a:buNone/>
            </a:pPr>
            <a:endParaRPr lang="ru-RU" sz="2000" b="0" kern="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24AFE4-1C24-4633-AEE2-15C603F0EE12}"/>
              </a:ext>
            </a:extLst>
          </p:cNvPr>
          <p:cNvSpPr/>
          <p:nvPr/>
        </p:nvSpPr>
        <p:spPr>
          <a:xfrm>
            <a:off x="847697" y="1309588"/>
            <a:ext cx="966434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Существуют определенные подходы к задачам </a:t>
            </a:r>
            <a:b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</a:b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машинного обучения: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FCA309A4-480C-4618-9795-5CBAE2089A66}"/>
              </a:ext>
            </a:extLst>
          </p:cNvPr>
          <p:cNvSpPr txBox="1">
            <a:spLocks/>
          </p:cNvSpPr>
          <p:nvPr/>
        </p:nvSpPr>
        <p:spPr>
          <a:xfrm>
            <a:off x="8140099" y="2565426"/>
            <a:ext cx="3651166" cy="3504215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4159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949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118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ru-RU" sz="2000" b="0" kern="0" dirty="0">
                <a:solidFill>
                  <a:srgbClr val="E862FA"/>
                </a:solidFill>
              </a:rPr>
              <a:t>Обучение с подкреплением</a:t>
            </a:r>
            <a:r>
              <a:rPr lang="en-US" sz="2000" b="0" kern="0" dirty="0">
                <a:solidFill>
                  <a:srgbClr val="E862FA"/>
                </a:solidFill>
              </a:rPr>
              <a:t> </a:t>
            </a:r>
            <a:endParaRPr lang="ru-RU" sz="2000" b="0" kern="0" dirty="0">
              <a:solidFill>
                <a:srgbClr val="E862FA"/>
              </a:solidFill>
            </a:endParaRPr>
          </a:p>
          <a:p>
            <a:pPr marL="0" indent="0">
              <a:buNone/>
            </a:pPr>
            <a:r>
              <a:rPr lang="en-US" sz="1200" b="0" kern="0" dirty="0"/>
              <a:t>reinforcement learning</a:t>
            </a:r>
            <a:endParaRPr lang="ru-RU" sz="1200" b="0" kern="0" dirty="0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E8E84D8A-20DF-4CDE-8F71-417C78E856B4}"/>
              </a:ext>
            </a:extLst>
          </p:cNvPr>
          <p:cNvSpPr txBox="1">
            <a:spLocks/>
          </p:cNvSpPr>
          <p:nvPr/>
        </p:nvSpPr>
        <p:spPr>
          <a:xfrm>
            <a:off x="8102785" y="5043576"/>
            <a:ext cx="3651166" cy="1296263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4159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949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118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ru-RU" sz="2000" b="0" kern="0" dirty="0" smtClean="0">
                <a:solidFill>
                  <a:srgbClr val="6E00E8"/>
                </a:solidFill>
              </a:rPr>
              <a:t>Прочие алгоритмы</a:t>
            </a:r>
            <a:endParaRPr lang="ru-RU" sz="1100" b="0" kern="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0E37C20-261D-4CD9-8F17-7BE15391FF88}"/>
              </a:ext>
            </a:extLst>
          </p:cNvPr>
          <p:cNvSpPr/>
          <p:nvPr/>
        </p:nvSpPr>
        <p:spPr>
          <a:xfrm>
            <a:off x="8121200" y="5331196"/>
            <a:ext cx="3209241" cy="117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b="0" kern="0" dirty="0" err="1">
                <a:solidFill>
                  <a:srgbClr val="666666"/>
                </a:solidFill>
                <a:latin typeface="+mn-lt"/>
                <a:cs typeface="+mn-cs"/>
              </a:rPr>
              <a:t>Коллаборативная</a:t>
            </a:r>
            <a:r>
              <a:rPr lang="ru-RU" sz="1200" b="0" kern="0" dirty="0">
                <a:solidFill>
                  <a:srgbClr val="666666"/>
                </a:solidFill>
                <a:latin typeface="+mn-lt"/>
                <a:cs typeface="+mn-cs"/>
              </a:rPr>
              <a:t> фильтрация, рекомендательные системы, выявление аномалий, уменьшение размерности, задачи на графах, задачи оптимизации и пр.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B09BA07-AF2B-47A4-9C29-99EAE80C1CEE}"/>
              </a:ext>
            </a:extLst>
          </p:cNvPr>
          <p:cNvSpPr/>
          <p:nvPr/>
        </p:nvSpPr>
        <p:spPr>
          <a:xfrm>
            <a:off x="290632" y="5076353"/>
            <a:ext cx="52773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b="0" kern="0" dirty="0">
                <a:solidFill>
                  <a:srgbClr val="60A6FD"/>
                </a:solidFill>
              </a:rPr>
              <a:t>Обучение без учителя</a:t>
            </a:r>
          </a:p>
          <a:p>
            <a:pPr lvl="0"/>
            <a:r>
              <a:rPr lang="ru-RU" sz="1200" b="0" kern="0" dirty="0" smtClean="0">
                <a:solidFill>
                  <a:srgbClr val="666666"/>
                </a:solidFill>
                <a:latin typeface="+mn-lt"/>
                <a:cs typeface="+mn-cs"/>
              </a:rPr>
              <a:t>Восстановление плотности распределений</a:t>
            </a:r>
          </a:p>
          <a:p>
            <a:pPr lvl="0"/>
            <a:r>
              <a:rPr lang="ru-RU" sz="1200" b="0" kern="0" dirty="0" smtClean="0">
                <a:solidFill>
                  <a:srgbClr val="666666"/>
                </a:solidFill>
                <a:latin typeface="+mn-lt"/>
                <a:cs typeface="+mn-cs"/>
              </a:rPr>
              <a:t>Кластеризация</a:t>
            </a:r>
            <a:r>
              <a:rPr lang="en-US" sz="1200" b="0" kern="0" dirty="0" smtClean="0">
                <a:solidFill>
                  <a:srgbClr val="666666"/>
                </a:solidFill>
                <a:latin typeface="+mn-lt"/>
                <a:cs typeface="+mn-cs"/>
              </a:rPr>
              <a:t> </a:t>
            </a:r>
            <a:r>
              <a:rPr lang="en-US" sz="1200" b="0" kern="0" dirty="0">
                <a:solidFill>
                  <a:srgbClr val="666666"/>
                </a:solidFill>
                <a:latin typeface="+mn-lt"/>
                <a:cs typeface="+mn-cs"/>
              </a:rPr>
              <a:t>(</a:t>
            </a:r>
            <a:r>
              <a:rPr lang="en-US" sz="1200" b="0" kern="0" dirty="0" err="1">
                <a:solidFill>
                  <a:srgbClr val="666666"/>
                </a:solidFill>
                <a:latin typeface="+mn-lt"/>
                <a:cs typeface="+mn-cs"/>
              </a:rPr>
              <a:t>clusterization</a:t>
            </a:r>
            <a:r>
              <a:rPr lang="en-US" sz="1200" b="0" kern="0" dirty="0" smtClean="0">
                <a:solidFill>
                  <a:srgbClr val="666666"/>
                </a:solidFill>
                <a:latin typeface="+mn-lt"/>
                <a:cs typeface="+mn-cs"/>
              </a:rPr>
              <a:t>)</a:t>
            </a:r>
            <a:endParaRPr lang="ru-RU" sz="1200" b="0" kern="0" dirty="0" smtClean="0">
              <a:solidFill>
                <a:srgbClr val="666666"/>
              </a:solidFill>
              <a:latin typeface="+mn-lt"/>
              <a:cs typeface="+mn-cs"/>
            </a:endParaRPr>
          </a:p>
          <a:p>
            <a:pPr lvl="0"/>
            <a:r>
              <a:rPr lang="ru-RU" sz="1200" b="0" kern="0" dirty="0" smtClean="0">
                <a:solidFill>
                  <a:srgbClr val="666666"/>
                </a:solidFill>
                <a:latin typeface="+mn-lt"/>
                <a:cs typeface="+mn-cs"/>
              </a:rPr>
              <a:t>Обнаружение аномалий (</a:t>
            </a:r>
            <a:r>
              <a:rPr lang="en-US" sz="1200" b="0" kern="0" dirty="0" smtClean="0">
                <a:solidFill>
                  <a:srgbClr val="666666"/>
                </a:solidFill>
                <a:latin typeface="+mn-lt"/>
                <a:cs typeface="+mn-cs"/>
              </a:rPr>
              <a:t>anomaly detection)</a:t>
            </a:r>
            <a:endParaRPr lang="ru-RU" sz="1200" b="0" kern="0" dirty="0" smtClean="0">
              <a:solidFill>
                <a:srgbClr val="666666"/>
              </a:solidFill>
              <a:latin typeface="+mn-lt"/>
              <a:cs typeface="+mn-cs"/>
            </a:endParaRPr>
          </a:p>
          <a:p>
            <a:pPr lvl="0"/>
            <a:r>
              <a:rPr lang="ru-RU" sz="1200" b="0" kern="0" dirty="0" smtClean="0">
                <a:solidFill>
                  <a:srgbClr val="666666"/>
                </a:solidFill>
                <a:latin typeface="+mn-lt"/>
                <a:cs typeface="+mn-cs"/>
              </a:rPr>
              <a:t>Тематическое моделирование</a:t>
            </a:r>
            <a:endParaRPr lang="en-US" sz="1200" b="0" kern="0" dirty="0" smtClean="0">
              <a:solidFill>
                <a:srgbClr val="666666"/>
              </a:solidFill>
              <a:latin typeface="+mn-lt"/>
              <a:cs typeface="+mn-cs"/>
            </a:endParaRPr>
          </a:p>
          <a:p>
            <a:pPr lvl="0"/>
            <a:endParaRPr lang="ru-RU" sz="1200" b="0" kern="0" dirty="0">
              <a:solidFill>
                <a:srgbClr val="666666"/>
              </a:solidFill>
              <a:latin typeface="+mn-lt"/>
              <a:cs typeface="+mn-cs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1B19E66-EA26-4E9C-8FE0-C99AEE8065AE}"/>
              </a:ext>
            </a:extLst>
          </p:cNvPr>
          <p:cNvGrpSpPr/>
          <p:nvPr/>
        </p:nvGrpSpPr>
        <p:grpSpPr>
          <a:xfrm>
            <a:off x="3094318" y="2734760"/>
            <a:ext cx="829924" cy="356135"/>
            <a:chOff x="2906829" y="2628882"/>
            <a:chExt cx="1039529" cy="356135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4A050978-B815-43CF-9110-3A8E6FDBB22E}"/>
                </a:ext>
              </a:extLst>
            </p:cNvPr>
            <p:cNvCxnSpPr/>
            <p:nvPr/>
          </p:nvCxnSpPr>
          <p:spPr bwMode="auto">
            <a:xfrm>
              <a:off x="2906829" y="2628882"/>
              <a:ext cx="69301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9C9E"/>
              </a:solidFill>
              <a:prstDash val="solid"/>
              <a:round/>
              <a:headEnd type="oval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73C17BF6-0F7C-4010-A44E-3D0781854351}"/>
                </a:ext>
              </a:extLst>
            </p:cNvPr>
            <p:cNvCxnSpPr/>
            <p:nvPr/>
          </p:nvCxnSpPr>
          <p:spPr bwMode="auto">
            <a:xfrm>
              <a:off x="3590223" y="2628882"/>
              <a:ext cx="356135" cy="3561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9C9E"/>
              </a:solidFill>
              <a:prstDash val="solid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7CDA253E-D617-4AEF-8459-B306A1A2ADB0}"/>
              </a:ext>
            </a:extLst>
          </p:cNvPr>
          <p:cNvGrpSpPr/>
          <p:nvPr/>
        </p:nvGrpSpPr>
        <p:grpSpPr>
          <a:xfrm flipV="1">
            <a:off x="3094318" y="4898285"/>
            <a:ext cx="829924" cy="356135"/>
            <a:chOff x="2906829" y="2628882"/>
            <a:chExt cx="1039529" cy="356135"/>
          </a:xfrm>
        </p:grpSpPr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8375F295-9D93-42BC-9B07-6BD4F77C6ACF}"/>
                </a:ext>
              </a:extLst>
            </p:cNvPr>
            <p:cNvCxnSpPr/>
            <p:nvPr/>
          </p:nvCxnSpPr>
          <p:spPr bwMode="auto">
            <a:xfrm>
              <a:off x="2906829" y="2628882"/>
              <a:ext cx="69301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CB6FD"/>
              </a:solidFill>
              <a:prstDash val="solid"/>
              <a:round/>
              <a:headEnd type="oval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23C81795-BF65-4514-A1C6-4B5FC9A3B1BC}"/>
                </a:ext>
              </a:extLst>
            </p:cNvPr>
            <p:cNvCxnSpPr/>
            <p:nvPr/>
          </p:nvCxnSpPr>
          <p:spPr bwMode="auto">
            <a:xfrm>
              <a:off x="3590223" y="2628882"/>
              <a:ext cx="356135" cy="3561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7CB6FD"/>
              </a:solidFill>
              <a:prstDash val="solid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E48A06C-F6F7-4594-AE81-F2D5823A815D}"/>
              </a:ext>
            </a:extLst>
          </p:cNvPr>
          <p:cNvGrpSpPr/>
          <p:nvPr/>
        </p:nvGrpSpPr>
        <p:grpSpPr>
          <a:xfrm flipH="1">
            <a:off x="7180577" y="2734760"/>
            <a:ext cx="829924" cy="356135"/>
            <a:chOff x="2906829" y="2628882"/>
            <a:chExt cx="1039529" cy="356135"/>
          </a:xfrm>
        </p:grpSpPr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EDBA42E6-828E-4F95-884B-99EE6EC56CE6}"/>
                </a:ext>
              </a:extLst>
            </p:cNvPr>
            <p:cNvCxnSpPr/>
            <p:nvPr/>
          </p:nvCxnSpPr>
          <p:spPr bwMode="auto">
            <a:xfrm>
              <a:off x="2906829" y="2628882"/>
              <a:ext cx="69301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E862FA"/>
              </a:solidFill>
              <a:prstDash val="solid"/>
              <a:round/>
              <a:headEnd type="oval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83E4E9F5-FD9F-4A00-AD65-38B7758D8856}"/>
                </a:ext>
              </a:extLst>
            </p:cNvPr>
            <p:cNvCxnSpPr/>
            <p:nvPr/>
          </p:nvCxnSpPr>
          <p:spPr bwMode="auto">
            <a:xfrm>
              <a:off x="3590223" y="2628882"/>
              <a:ext cx="356135" cy="3561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E862FA"/>
              </a:solidFill>
              <a:prstDash val="solid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532DE270-C205-47B0-8DE5-D01E25446D44}"/>
              </a:ext>
            </a:extLst>
          </p:cNvPr>
          <p:cNvGrpSpPr/>
          <p:nvPr/>
        </p:nvGrpSpPr>
        <p:grpSpPr>
          <a:xfrm flipH="1" flipV="1">
            <a:off x="7180577" y="4898285"/>
            <a:ext cx="829924" cy="356135"/>
            <a:chOff x="2906829" y="2628882"/>
            <a:chExt cx="1039529" cy="356135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96F46F1D-0ACE-48C8-8FD1-20AF8DB66F23}"/>
                </a:ext>
              </a:extLst>
            </p:cNvPr>
            <p:cNvCxnSpPr/>
            <p:nvPr/>
          </p:nvCxnSpPr>
          <p:spPr bwMode="auto">
            <a:xfrm>
              <a:off x="2906829" y="2628882"/>
              <a:ext cx="69301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6E00E8"/>
              </a:solidFill>
              <a:prstDash val="solid"/>
              <a:round/>
              <a:headEnd type="oval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A9429568-204B-43E5-BA26-ACF14380133A}"/>
                </a:ext>
              </a:extLst>
            </p:cNvPr>
            <p:cNvCxnSpPr/>
            <p:nvPr/>
          </p:nvCxnSpPr>
          <p:spPr bwMode="auto">
            <a:xfrm>
              <a:off x="3590223" y="2628882"/>
              <a:ext cx="356135" cy="3561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6E00E8"/>
              </a:solidFill>
              <a:prstDash val="solid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3650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проводим обучение ? </a:t>
            </a:r>
            <a:endParaRPr lang="ru-R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507025298"/>
              </p:ext>
            </p:extLst>
          </p:nvPr>
        </p:nvGraphicFramePr>
        <p:xfrm>
          <a:off x="550545" y="1723866"/>
          <a:ext cx="10776584" cy="4258882"/>
        </p:xfrm>
        <a:graphic>
          <a:graphicData uri="http://schemas.openxmlformats.org/drawingml/2006/table">
            <a:tbl>
              <a:tblPr/>
              <a:tblGrid>
                <a:gridCol w="1476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3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90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2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6719">
                  <a:extLst>
                    <a:ext uri="{9D8B030D-6E8A-4147-A177-3AD203B41FA5}">
                      <a16:colId xmlns:a16="http://schemas.microsoft.com/office/drawing/2014/main" val="2793105945"/>
                    </a:ext>
                  </a:extLst>
                </a:gridCol>
              </a:tblGrid>
              <a:tr h="1248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Annual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Premium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Report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Type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Vehicle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Class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Vehicle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MakeModel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Fraudulent</a:t>
                      </a:r>
                      <a:r>
                        <a:rPr lang="ru-RU" sz="2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Size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Has</a:t>
                      </a:r>
                      <a:r>
                        <a:rPr lang="en-US" sz="2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Second product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 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Gazel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Personal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 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BMW X1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Personal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 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KIA 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Sorento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2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85" y="280813"/>
            <a:ext cx="10512712" cy="575142"/>
          </a:xfrm>
        </p:spPr>
        <p:txBody>
          <a:bodyPr/>
          <a:lstStyle/>
          <a:p>
            <a:r>
              <a:rPr lang="ru-RU" dirty="0" smtClean="0"/>
              <a:t>Как проводим оценку и проверку? </a:t>
            </a:r>
            <a:r>
              <a:rPr lang="ru-RU" dirty="0" smtClean="0"/>
              <a:t>– Тренировочная, тестовая </a:t>
            </a:r>
            <a:r>
              <a:rPr lang="ru-RU" dirty="0" smtClean="0"/>
              <a:t>выборка или боевые данные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009250"/>
              </p:ext>
            </p:extLst>
          </p:nvPr>
        </p:nvGraphicFramePr>
        <p:xfrm>
          <a:off x="558058" y="1409179"/>
          <a:ext cx="10776584" cy="4258882"/>
        </p:xfrm>
        <a:graphic>
          <a:graphicData uri="http://schemas.openxmlformats.org/drawingml/2006/table">
            <a:tbl>
              <a:tblPr/>
              <a:tblGrid>
                <a:gridCol w="1426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9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03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6719">
                  <a:extLst>
                    <a:ext uri="{9D8B030D-6E8A-4147-A177-3AD203B41FA5}">
                      <a16:colId xmlns:a16="http://schemas.microsoft.com/office/drawing/2014/main" val="1418367691"/>
                    </a:ext>
                  </a:extLst>
                </a:gridCol>
              </a:tblGrid>
              <a:tr h="1248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Annual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Premium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Report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Type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Vehicle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Class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Vehicle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MakeModel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Fraudulent</a:t>
                      </a:r>
                      <a:r>
                        <a:rPr lang="ru-RU" sz="28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Claim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Claim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Size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Has second product</a:t>
                      </a:r>
                      <a:endParaRPr lang="en-US" sz="2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 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Gazel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2231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Personal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 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BMW X1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10000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Personal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Class 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KIA </a:t>
                      </a:r>
                      <a:r>
                        <a:rPr lang="en-US" sz="2800" b="0" i="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Sorento</a:t>
                      </a:r>
                      <a:endParaRPr lang="en-US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0,1</a:t>
                      </a:r>
                      <a:endParaRPr lang="en-US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</a:t>
                      </a:r>
                      <a:r>
                        <a:rPr lang="en-US" sz="2800" b="0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2357</a:t>
                      </a:r>
                      <a:endParaRPr lang="en-US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/>
                        </a:rPr>
                        <a:t>0,7</a:t>
                      </a:r>
                      <a:endParaRPr lang="en-US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5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62" y="496378"/>
            <a:ext cx="8580464" cy="575142"/>
          </a:xfrm>
        </p:spPr>
        <p:txBody>
          <a:bodyPr/>
          <a:lstStyle/>
          <a:p>
            <a:r>
              <a:rPr lang="en-US" dirty="0" smtClean="0"/>
              <a:t>Classification </a:t>
            </a:r>
            <a:r>
              <a:rPr lang="en-US" dirty="0" smtClean="0"/>
              <a:t>task</a:t>
            </a:r>
            <a:r>
              <a:rPr lang="ru-RU" dirty="0" smtClean="0"/>
              <a:t> – задача классификации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4569987" y="1449802"/>
            <a:ext cx="6897572" cy="4353763"/>
          </a:xfrm>
        </p:spPr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 -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Входные параметры – признаки –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фичи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(features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 lvl="1"/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возраст, стаж, </a:t>
            </a: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марка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премия, регион и </a:t>
            </a:r>
            <a:r>
              <a:rPr lang="ru-RU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</a:t>
            </a: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…)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 - б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инарные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события для этих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параметров:</a:t>
            </a:r>
          </a:p>
          <a:p>
            <a:pPr lvl="1"/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был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убыток или </a:t>
            </a: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нет</a:t>
            </a: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купит полис или нет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множественные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конечные события (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multiclass</a:t>
            </a: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купит продукт 1, купит продукт 2, купит продукт 3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ru-RU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Надо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будет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 клиента по определенным параметрам </a:t>
            </a:r>
            <a:r>
              <a:rPr lang="ru-RU" sz="2400" dirty="0" smtClean="0"/>
              <a:t>целевое событие (и какое) или нет</a:t>
            </a:r>
            <a:endParaRPr lang="ru-RU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9458" name="Picture 2" descr="maplearn.ml package — Mapping Learning document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887094" y="1627392"/>
            <a:ext cx="3090545" cy="329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06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790" y="489056"/>
            <a:ext cx="8580464" cy="575142"/>
          </a:xfrm>
        </p:spPr>
        <p:txBody>
          <a:bodyPr/>
          <a:lstStyle/>
          <a:p>
            <a:r>
              <a:rPr lang="en-US" dirty="0" smtClean="0"/>
              <a:t>Regression </a:t>
            </a:r>
            <a:r>
              <a:rPr lang="en-US" dirty="0" smtClean="0"/>
              <a:t>task</a:t>
            </a:r>
            <a:r>
              <a:rPr lang="ru-RU" dirty="0" smtClean="0"/>
              <a:t> – задача регрессии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4578614" y="1371600"/>
            <a:ext cx="6897572" cy="4353763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 -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Входные параметры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признаки – </a:t>
            </a:r>
            <a:r>
              <a:rPr lang="ru-RU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фичи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(features)</a:t>
            </a:r>
            <a:endParaRPr lang="ru-RU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возраст, стаж, марка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премия, регион и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…)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Целевая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величина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(target)</a:t>
            </a:r>
            <a:endParaRPr lang="ru-RU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Действительные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числа для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этих параметров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(размер убытка</a:t>
            </a: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/>
            <a:endParaRPr lang="ru-RU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Найти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зависимость (функцию) между мат. ожиданием целевой случайной величины от одной или несколькими другими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величинами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признаками)</a:t>
            </a:r>
          </a:p>
          <a:p>
            <a:pPr lvl="1"/>
            <a:r>
              <a:rPr lang="ru-RU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например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тарификация – определение стоимости страховки. </a:t>
            </a:r>
          </a:p>
          <a:p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" y="1371600"/>
            <a:ext cx="3454943" cy="352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22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Clusterisation</a:t>
            </a:r>
            <a:r>
              <a:rPr lang="en-US" dirty="0" smtClean="0"/>
              <a:t> - </a:t>
            </a:r>
            <a:r>
              <a:rPr lang="ru-RU" dirty="0" smtClean="0"/>
              <a:t>Кластеризация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1" y="1447800"/>
            <a:ext cx="353085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87240" y="1447800"/>
            <a:ext cx="6897572" cy="4728713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Есть входные параметры (возраст, стаж, марка и пр.) </a:t>
            </a:r>
          </a:p>
          <a:p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Необходимо разделить данных клиентов или убытки на группы не имея изначальной разметки. </a:t>
            </a:r>
          </a:p>
          <a:p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Частный </a:t>
            </a:r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случай задачи восстановления плотности распределений</a:t>
            </a:r>
            <a:endParaRPr lang="en-US" sz="2400" b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buAutoNum type="arabicParenR"/>
            </a:pPr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Часто </a:t>
            </a:r>
            <a:r>
              <a:rPr lang="ru-RU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группы невозможно интерпретировать</a:t>
            </a:r>
          </a:p>
          <a:p>
            <a:pPr marL="228600" indent="-228600">
              <a:buAutoNum type="arabicParenR"/>
            </a:pPr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Нет </a:t>
            </a:r>
            <a:r>
              <a:rPr lang="ru-RU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понимания как действовать с этими </a:t>
            </a:r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группами после отработки алгоритма кластеризации</a:t>
            </a:r>
            <a:endParaRPr lang="ru-RU" sz="2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ru-RU" sz="2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ru-RU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9031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6">
            <a:extLst>
              <a:ext uri="{FF2B5EF4-FFF2-40B4-BE49-F238E27FC236}">
                <a16:creationId xmlns:a16="http://schemas.microsoft.com/office/drawing/2014/main" id="{691B2E1C-C5EC-4308-B98E-640FEA556781}"/>
              </a:ext>
            </a:extLst>
          </p:cNvPr>
          <p:cNvSpPr/>
          <p:nvPr/>
        </p:nvSpPr>
        <p:spPr>
          <a:xfrm>
            <a:off x="9742988" y="1747580"/>
            <a:ext cx="1684301" cy="172379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867" tIns="44934" rIns="89867" bIns="44934"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F248D-D470-4597-B20D-DFEE39B4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09" y="690388"/>
            <a:ext cx="10111071" cy="575142"/>
          </a:xfrm>
        </p:spPr>
        <p:txBody>
          <a:bodyPr lIns="89867" tIns="44934" rIns="89867" bIns="44934"/>
          <a:lstStyle/>
          <a:p>
            <a:r>
              <a:rPr lang="ru-RU" dirty="0" smtClean="0"/>
              <a:t>Преподаватели из различных университетов и с различным опытом и образованием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039B056A-9220-4284-A5E8-F6608B1CE8D8}"/>
              </a:ext>
            </a:extLst>
          </p:cNvPr>
          <p:cNvSpPr/>
          <p:nvPr/>
        </p:nvSpPr>
        <p:spPr>
          <a:xfrm>
            <a:off x="3004687" y="1747581"/>
            <a:ext cx="1684301" cy="172379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867" tIns="44934" rIns="89867" bIns="44934"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91B2E1C-C5EC-4308-B98E-640FEA556781}"/>
              </a:ext>
            </a:extLst>
          </p:cNvPr>
          <p:cNvSpPr/>
          <p:nvPr/>
        </p:nvSpPr>
        <p:spPr>
          <a:xfrm>
            <a:off x="5293619" y="1748297"/>
            <a:ext cx="1684301" cy="172379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867" tIns="44934" rIns="89867" bIns="44934"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E288A13-77C8-422D-9EFD-97C17BAC0855}"/>
              </a:ext>
            </a:extLst>
          </p:cNvPr>
          <p:cNvSpPr/>
          <p:nvPr/>
        </p:nvSpPr>
        <p:spPr>
          <a:xfrm>
            <a:off x="383175" y="3576679"/>
            <a:ext cx="2245734" cy="7900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867" tIns="44934" rIns="89867" bIns="44934" rtlCol="0" anchor="ctr"/>
          <a:lstStyle/>
          <a:p>
            <a:pPr algn="ctr"/>
            <a:r>
              <a:rPr lang="en-US" sz="1200" dirty="0" smtClean="0"/>
              <a:t>Dmitry </a:t>
            </a:r>
            <a:r>
              <a:rPr lang="en-US" sz="1200" dirty="0" err="1" smtClean="0"/>
              <a:t>Bochkarev</a:t>
            </a:r>
            <a:endParaRPr lang="ru-RU" sz="1200" dirty="0"/>
          </a:p>
          <a:p>
            <a:pPr algn="ctr"/>
            <a:r>
              <a:rPr lang="en-US" sz="1200" dirty="0" smtClean="0"/>
              <a:t>MIPT</a:t>
            </a:r>
            <a:endParaRPr lang="ru-RU" sz="1200" dirty="0"/>
          </a:p>
          <a:p>
            <a:pPr algn="ctr"/>
            <a:r>
              <a:rPr lang="en-US" sz="1200" dirty="0" smtClean="0"/>
              <a:t>BI</a:t>
            </a:r>
            <a:r>
              <a:rPr lang="ru-RU" sz="1200" dirty="0"/>
              <a:t>, </a:t>
            </a:r>
            <a:r>
              <a:rPr lang="en-US" sz="1200" dirty="0" smtClean="0"/>
              <a:t>analytics</a:t>
            </a:r>
            <a:r>
              <a:rPr lang="ru-RU" sz="1200" dirty="0" smtClean="0"/>
              <a:t>, </a:t>
            </a:r>
            <a:r>
              <a:rPr lang="en-US" sz="1200" dirty="0" smtClean="0"/>
              <a:t>optimization problems, economics</a:t>
            </a:r>
            <a:endParaRPr lang="ru-RU" sz="1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6730EB-7772-40D6-806E-0DAAD803E5DE}"/>
              </a:ext>
            </a:extLst>
          </p:cNvPr>
          <p:cNvSpPr/>
          <p:nvPr/>
        </p:nvSpPr>
        <p:spPr>
          <a:xfrm>
            <a:off x="4982980" y="3576679"/>
            <a:ext cx="2245734" cy="8894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867" tIns="44934" rIns="89867" bIns="44934" rtlCol="0" anchor="ctr"/>
          <a:lstStyle/>
          <a:p>
            <a:pPr algn="ctr"/>
            <a:r>
              <a:rPr lang="en-US" sz="1200" dirty="0" smtClean="0"/>
              <a:t>Alexander </a:t>
            </a:r>
            <a:r>
              <a:rPr lang="en-US" sz="1200" dirty="0" err="1" smtClean="0"/>
              <a:t>Schegolev</a:t>
            </a:r>
            <a:endParaRPr lang="ru-RU" sz="1200" dirty="0"/>
          </a:p>
          <a:p>
            <a:pPr algn="ctr"/>
            <a:r>
              <a:rPr lang="en-US" sz="1200" dirty="0" smtClean="0"/>
              <a:t>HSE</a:t>
            </a:r>
            <a:endParaRPr lang="ru-RU" sz="1200" dirty="0"/>
          </a:p>
          <a:p>
            <a:pPr algn="ctr"/>
            <a:r>
              <a:rPr lang="en-US" sz="1200" dirty="0" smtClean="0"/>
              <a:t>Actuarial science</a:t>
            </a:r>
            <a:r>
              <a:rPr lang="ru-RU" sz="1200" dirty="0" smtClean="0"/>
              <a:t>, </a:t>
            </a:r>
            <a:endParaRPr lang="en-US" sz="1200" dirty="0"/>
          </a:p>
          <a:p>
            <a:pPr algn="ctr"/>
            <a:r>
              <a:rPr lang="en-US" sz="1200" dirty="0" smtClean="0"/>
              <a:t>graphs</a:t>
            </a:r>
            <a:r>
              <a:rPr lang="ru-RU" sz="1200" dirty="0" smtClean="0"/>
              <a:t>, </a:t>
            </a:r>
            <a:r>
              <a:rPr lang="en-US" sz="1200" dirty="0" smtClean="0"/>
              <a:t>NLP, classical ML</a:t>
            </a:r>
            <a:endParaRPr lang="ru-RU" sz="12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5DA0AC-12FF-42C5-9B6B-B77E0DDECF06}"/>
              </a:ext>
            </a:extLst>
          </p:cNvPr>
          <p:cNvSpPr/>
          <p:nvPr/>
        </p:nvSpPr>
        <p:spPr>
          <a:xfrm>
            <a:off x="2707324" y="3722760"/>
            <a:ext cx="2245734" cy="81023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867" tIns="44934" rIns="89867" bIns="44934" rtlCol="0" anchor="ctr"/>
          <a:lstStyle/>
          <a:p>
            <a:pPr algn="ctr"/>
            <a:r>
              <a:rPr lang="en-US" sz="1200" dirty="0" smtClean="0"/>
              <a:t>Frank </a:t>
            </a:r>
            <a:r>
              <a:rPr lang="en-US" sz="1200" dirty="0" err="1" smtClean="0"/>
              <a:t>Shikhaliev</a:t>
            </a:r>
            <a:endParaRPr lang="ru-RU" sz="1200" dirty="0"/>
          </a:p>
          <a:p>
            <a:pPr algn="ctr"/>
            <a:r>
              <a:rPr lang="en-US" sz="1200" dirty="0" smtClean="0"/>
              <a:t>MIPT</a:t>
            </a:r>
            <a:r>
              <a:rPr lang="ru-RU" sz="1200" dirty="0" smtClean="0"/>
              <a:t>, </a:t>
            </a:r>
            <a:r>
              <a:rPr lang="en-US" sz="1200" dirty="0" smtClean="0"/>
              <a:t>HSE</a:t>
            </a:r>
            <a:endParaRPr lang="ru-RU" sz="1200" dirty="0"/>
          </a:p>
          <a:p>
            <a:pPr algn="ctr"/>
            <a:r>
              <a:rPr lang="en-US" sz="1200" dirty="0" smtClean="0"/>
              <a:t>Insurance</a:t>
            </a:r>
            <a:r>
              <a:rPr lang="ru-RU" sz="1200" dirty="0" smtClean="0"/>
              <a:t>,</a:t>
            </a:r>
            <a:endParaRPr lang="en-US" sz="1200" dirty="0"/>
          </a:p>
          <a:p>
            <a:pPr algn="ctr"/>
            <a:r>
              <a:rPr lang="en-US" sz="1200" dirty="0" smtClean="0"/>
              <a:t>NLP,</a:t>
            </a:r>
            <a:r>
              <a:rPr lang="ru-RU" sz="1200" dirty="0" smtClean="0"/>
              <a:t> </a:t>
            </a:r>
            <a:r>
              <a:rPr lang="en-US" sz="1200" dirty="0" smtClean="0"/>
              <a:t>CV, project management</a:t>
            </a:r>
            <a:endParaRPr lang="ru-RU" sz="1200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6D2BF4F-C4E8-43EE-AADF-AF8D0078F6C5}"/>
              </a:ext>
            </a:extLst>
          </p:cNvPr>
          <p:cNvSpPr/>
          <p:nvPr/>
        </p:nvSpPr>
        <p:spPr>
          <a:xfrm>
            <a:off x="665688" y="1794191"/>
            <a:ext cx="1684301" cy="1723792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867" tIns="44934" rIns="89867" bIns="44934" rtlCol="0" anchor="ctr"/>
          <a:lstStyle/>
          <a:p>
            <a:pPr algn="ctr"/>
            <a:endParaRPr lang="ru-RU" sz="1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9806F9-3D9F-439D-A29A-C4CBF7098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81" y="1830104"/>
            <a:ext cx="1614122" cy="16519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AF84940-BEFD-4762-B4E0-F8A4A1C8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309" y="1791916"/>
            <a:ext cx="1391790" cy="163512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D2E13B3-E277-40A9-81B2-6C97EEC3F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51" y="1820122"/>
            <a:ext cx="1548038" cy="1580142"/>
          </a:xfrm>
          <a:prstGeom prst="rect">
            <a:avLst/>
          </a:prstGeom>
        </p:spPr>
      </p:pic>
      <p:sp>
        <p:nvSpPr>
          <p:cNvPr id="13" name="Овал 6">
            <a:extLst>
              <a:ext uri="{FF2B5EF4-FFF2-40B4-BE49-F238E27FC236}">
                <a16:creationId xmlns:a16="http://schemas.microsoft.com/office/drawing/2014/main" id="{691B2E1C-C5EC-4308-B98E-640FEA556781}"/>
              </a:ext>
            </a:extLst>
          </p:cNvPr>
          <p:cNvSpPr/>
          <p:nvPr/>
        </p:nvSpPr>
        <p:spPr>
          <a:xfrm>
            <a:off x="7413394" y="1748297"/>
            <a:ext cx="1684301" cy="172379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867" tIns="44934" rIns="89867" bIns="44934" rtlCol="0" anchor="ctr"/>
          <a:lstStyle/>
          <a:p>
            <a:pPr algn="ctr"/>
            <a:endParaRPr lang="ru-RU" dirty="0"/>
          </a:p>
        </p:txBody>
      </p:sp>
      <p:pic>
        <p:nvPicPr>
          <p:cNvPr id="1027" name="Picture 3" descr="C:\Users\1\Desktop\andre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059" y="1877625"/>
            <a:ext cx="1605283" cy="15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966730EB-7772-40D6-806E-0DAAD803E5DE}"/>
              </a:ext>
            </a:extLst>
          </p:cNvPr>
          <p:cNvSpPr/>
          <p:nvPr/>
        </p:nvSpPr>
        <p:spPr>
          <a:xfrm>
            <a:off x="9462270" y="3822653"/>
            <a:ext cx="2245734" cy="453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867" tIns="44934" rIns="89867" bIns="44934" rtlCol="0" anchor="ctr"/>
          <a:lstStyle/>
          <a:p>
            <a:pPr algn="ctr"/>
            <a:r>
              <a:rPr lang="en-US" sz="1200" dirty="0" smtClean="0"/>
              <a:t>Roman </a:t>
            </a:r>
            <a:r>
              <a:rPr lang="en-US" sz="1200" dirty="0" err="1" smtClean="0"/>
              <a:t>Bubon</a:t>
            </a:r>
            <a:endParaRPr lang="ru-RU" sz="1200" dirty="0"/>
          </a:p>
          <a:p>
            <a:pPr algn="ctr"/>
            <a:r>
              <a:rPr lang="en-US" sz="1200" dirty="0" smtClean="0"/>
              <a:t>DL expert</a:t>
            </a:r>
          </a:p>
          <a:p>
            <a:pPr algn="ctr"/>
            <a:r>
              <a:rPr lang="en-US" sz="1200" dirty="0" smtClean="0"/>
              <a:t>ML </a:t>
            </a:r>
            <a:r>
              <a:rPr lang="en-US" sz="1200" dirty="0" smtClean="0"/>
              <a:t>engineer</a:t>
            </a:r>
            <a:endParaRPr lang="ru-RU" sz="1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321" y="2137922"/>
            <a:ext cx="1133633" cy="943107"/>
          </a:xfrm>
          <a:prstGeom prst="rect">
            <a:avLst/>
          </a:prstGeom>
        </p:spPr>
      </p:pic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966730EB-7772-40D6-806E-0DAAD803E5DE}"/>
              </a:ext>
            </a:extLst>
          </p:cNvPr>
          <p:cNvSpPr/>
          <p:nvPr/>
        </p:nvSpPr>
        <p:spPr>
          <a:xfrm>
            <a:off x="7411037" y="3835848"/>
            <a:ext cx="2245734" cy="453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9867" tIns="44934" rIns="89867" bIns="44934" rtlCol="0" anchor="ctr"/>
          <a:lstStyle/>
          <a:p>
            <a:pPr algn="ctr"/>
            <a:r>
              <a:rPr lang="en-US" sz="1200" dirty="0" err="1" smtClean="0"/>
              <a:t>Andrey</a:t>
            </a:r>
            <a:r>
              <a:rPr lang="en-US" sz="1200" dirty="0" smtClean="0"/>
              <a:t> </a:t>
            </a:r>
            <a:r>
              <a:rPr lang="en-US" sz="1200" dirty="0" err="1" smtClean="0"/>
              <a:t>Anokhin</a:t>
            </a:r>
            <a:endParaRPr lang="ru-RU" sz="1200" dirty="0"/>
          </a:p>
          <a:p>
            <a:pPr algn="ctr"/>
            <a:r>
              <a:rPr lang="en-US" sz="1200" dirty="0" smtClean="0"/>
              <a:t>SSU, quantum physics</a:t>
            </a:r>
            <a:endParaRPr lang="en-US" sz="1200" dirty="0"/>
          </a:p>
          <a:p>
            <a:pPr algn="ctr"/>
            <a:r>
              <a:rPr lang="en-US" sz="1200" dirty="0" smtClean="0"/>
              <a:t>ML engineer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46985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analytics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8" y="1493520"/>
            <a:ext cx="4135645" cy="417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014802" y="1493520"/>
            <a:ext cx="6470009" cy="4139349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ru-RU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Есть набор узлов (например клиенты) и есть набор связей (например ДТП между клиентами</a:t>
            </a:r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Необходимо </a:t>
            </a:r>
            <a:r>
              <a:rPr lang="ru-RU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найти циклические </a:t>
            </a:r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подграфы</a:t>
            </a:r>
          </a:p>
          <a:p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Большой </a:t>
            </a:r>
            <a:r>
              <a:rPr lang="ru-RU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объем данных и вычислений</a:t>
            </a:r>
          </a:p>
          <a:p>
            <a:pPr marL="0" indent="0">
              <a:buNone/>
            </a:pPr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Есть клиенты страховой компании вписанные в полисы:</a:t>
            </a:r>
          </a:p>
          <a:p>
            <a:r>
              <a:rPr lang="ru-RU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Необходимо определить домохозяйства</a:t>
            </a:r>
            <a:endParaRPr lang="ru-RU" sz="2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ru-RU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001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</a:t>
            </a:r>
            <a:r>
              <a:rPr lang="ru-RU" dirty="0" smtClean="0"/>
              <a:t>некоторых типов задач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565" y="1150867"/>
            <a:ext cx="3133825" cy="226940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73" y="1765619"/>
            <a:ext cx="4127520" cy="1569052"/>
          </a:xfrm>
          <a:prstGeom prst="rect">
            <a:avLst/>
          </a:prstGeom>
        </p:spPr>
      </p:pic>
      <p:pic>
        <p:nvPicPr>
          <p:cNvPr id="5" name="Picture 2" descr="Image result for cyclic graph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91" y="4196279"/>
            <a:ext cx="2722331" cy="212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397" y="4392663"/>
            <a:ext cx="3801346" cy="18647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161" y="4155407"/>
            <a:ext cx="3650650" cy="21697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/>
          <a:srcRect t="9936"/>
          <a:stretch/>
        </p:blipFill>
        <p:spPr>
          <a:xfrm>
            <a:off x="396734" y="1672625"/>
            <a:ext cx="3949831" cy="175511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 bwMode="auto">
          <a:xfrm>
            <a:off x="7490173" y="1275801"/>
            <a:ext cx="2778261" cy="2918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Reinforcement</a:t>
            </a:r>
            <a:r>
              <a:rPr kumimoji="0" lang="en-US" sz="16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learning</a:t>
            </a:r>
            <a:endParaRPr kumimoji="0" lang="ru-RU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7480390" y="3864946"/>
            <a:ext cx="2778261" cy="2918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Recommender syste</a:t>
            </a:r>
            <a:r>
              <a:rPr lang="en-US" sz="1600" dirty="0">
                <a:latin typeface="+mn-lt"/>
              </a:rPr>
              <a:t>m</a:t>
            </a:r>
            <a:endParaRPr kumimoji="0" lang="ru-RU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3086883" y="3847165"/>
            <a:ext cx="3949831" cy="2918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Time series</a:t>
            </a:r>
            <a:r>
              <a:rPr kumimoji="0" lang="en-US" sz="16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analysis and prediction</a:t>
            </a:r>
            <a:endParaRPr kumimoji="0" lang="ru-RU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318419" y="3860087"/>
            <a:ext cx="1858730" cy="2918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Graph analytics</a:t>
            </a:r>
            <a:endParaRPr kumimoji="0" lang="ru-RU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4478920" y="1275801"/>
            <a:ext cx="2544942" cy="3719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Unsupervised learning</a:t>
            </a:r>
            <a:endParaRPr kumimoji="0" lang="ru-RU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357576" y="1075161"/>
            <a:ext cx="1780415" cy="3719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Supervised - Classification</a:t>
            </a:r>
            <a:endParaRPr kumimoji="0" lang="ru-RU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 bwMode="auto">
          <a:xfrm>
            <a:off x="2204146" y="1049750"/>
            <a:ext cx="1572184" cy="3719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Supervised - Regression</a:t>
            </a:r>
            <a:endParaRPr kumimoji="0" lang="ru-RU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50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машинного обучения</a:t>
            </a:r>
            <a:r>
              <a:rPr lang="en-US" dirty="0"/>
              <a:t> </a:t>
            </a:r>
            <a:r>
              <a:rPr lang="ru-RU" dirty="0" smtClean="0"/>
              <a:t>детальнее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57666"/>
              </p:ext>
            </p:extLst>
          </p:nvPr>
        </p:nvGraphicFramePr>
        <p:xfrm>
          <a:off x="413886" y="1173760"/>
          <a:ext cx="11146055" cy="49739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74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9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2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301">
                <a:tc>
                  <a:txBody>
                    <a:bodyPr/>
                    <a:lstStyle/>
                    <a:p>
                      <a:r>
                        <a:rPr lang="ru-RU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КЛАСС ЗАДАЧ</a:t>
                      </a:r>
                    </a:p>
                  </a:txBody>
                  <a:tcPr marL="118792" marR="118792" marT="59412" marB="59412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ПРИМЕР</a:t>
                      </a:r>
                      <a:r>
                        <a:rPr lang="ru-RU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ЗАДАЧИ</a:t>
                      </a:r>
                      <a:endParaRPr lang="ru-RU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ВОЗМОЖНЫ</a:t>
                      </a:r>
                      <a:r>
                        <a:rPr lang="ru-RU" sz="11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ru-RU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ПРОБЛЕМЫ</a:t>
                      </a:r>
                    </a:p>
                  </a:txBody>
                  <a:tcPr marL="118792" marR="118792" marT="59412" marB="59412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10"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Задачи</a:t>
                      </a:r>
                      <a:r>
                        <a:rPr lang="ru-RU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регрессии</a:t>
                      </a:r>
                      <a:endParaRPr lang="ru-RU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Найти зависимость (функцию) между мат. ожиданием целевой случайной величины от одной или несколькими другими </a:t>
                      </a:r>
                      <a:r>
                        <a:rPr lang="ru-RU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величинами</a:t>
                      </a:r>
                      <a:r>
                        <a:rPr lang="en-US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</a:t>
                      </a:r>
                      <a:r>
                        <a:rPr lang="ru-RU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признаками) 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– например тарификация – определение стоимости страховки. Главное в задаче регрессии выход в виде множества действительных чисел.</a:t>
                      </a: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В сборе данных</a:t>
                      </a:r>
                    </a:p>
                    <a:p>
                      <a:pPr marL="228600" indent="-228600">
                        <a:buAutoNum type="arabicParenR"/>
                      </a:pPr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В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наличии пропусков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310"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Обучение с учителем</a:t>
                      </a:r>
                      <a:r>
                        <a:rPr lang="ru-RU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Классификация – определение принадлежности к классу</a:t>
                      </a:r>
                      <a:endParaRPr lang="ru-RU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Есть входные параметры (возраст, стаж, марка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…) и есть </a:t>
                      </a:r>
                      <a:r>
                        <a:rPr lang="ru-RU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бинарные события 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для этих параметров (был убыток или нет</a:t>
                      </a:r>
                      <a:r>
                        <a:rPr lang="ru-RU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или множественные конечные события (</a:t>
                      </a:r>
                      <a:r>
                        <a:rPr lang="en-US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multiclass)</a:t>
                      </a:r>
                      <a:r>
                        <a:rPr lang="ru-RU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 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Надо определить вероятность будет у клиента по определенным параметрам убыток или нет.</a:t>
                      </a: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В сборе данных</a:t>
                      </a:r>
                    </a:p>
                    <a:p>
                      <a:pPr marL="228600" indent="-228600">
                        <a:buAutoNum type="arabicParenR"/>
                      </a:pPr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В наличии отметок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о событиях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310"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Обучение без учителя – кластеризация</a:t>
                      </a:r>
                      <a:r>
                        <a:rPr lang="ru-RU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определение кластеров</a:t>
                      </a:r>
                      <a:endParaRPr lang="ru-RU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Есть входные параметры (возраст, стаж, марка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и пр.) Необходимо разделить данных клиентов на группы. ВАЖНО: Этот метод можно применять для сегментации клиентов, но нужна максимально четкая постановка бизнес проблемы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R"/>
                      </a:pPr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Часто группы невозможно интерпретировать</a:t>
                      </a:r>
                    </a:p>
                    <a:p>
                      <a:pPr marL="228600" indent="-228600">
                        <a:buAutoNum type="arabicParenR"/>
                      </a:pPr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Нет понимания как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действовать с этими группами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310"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Обучение с подкреплением</a:t>
                      </a:r>
                      <a:r>
                        <a:rPr lang="ru-RU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ru-RU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Есть входные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параметры, построена модель, но входные параметры постоянно меняются. Необходимо учитывать постоянное изменение входных параметров и </a:t>
                      </a:r>
                      <a:r>
                        <a:rPr lang="ru-RU" sz="11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дообучать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ru-RU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модель</a:t>
                      </a:r>
                      <a:r>
                        <a:rPr lang="en-US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  <a:r>
                        <a:rPr lang="ru-RU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Один из вариантов построение алгоритмов с вознаграждением агентов в среде.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1) Трудоемкость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реализации и написания кода модели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38"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Определение аномалий – анализ</a:t>
                      </a:r>
                      <a:r>
                        <a:rPr lang="ru-RU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временных рядов</a:t>
                      </a:r>
                      <a:endParaRPr lang="ru-RU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Есть поток событий (набор параметров)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во времени, необходимо определить аномальные (отличающиеся от типовых) события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1) Сбор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данных по событиям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38"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Задачи на графах</a:t>
                      </a: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Есть набор узлов (например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клиенты) и есть набор связей (например ДТП между клиентами), необходимо найти циклические подграфы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1) Большой объем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данных и вычислений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5974">
                <a:tc>
                  <a:txBody>
                    <a:bodyPr/>
                    <a:lstStyle/>
                    <a:p>
                      <a:r>
                        <a:rPr lang="ru-RU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Рекомендательные системы</a:t>
                      </a: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Есть набор продуктов (свыше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100), есть история покупок продуктов для клиентов, необходимо предложить новому клиенту с определёнными параметрами наиболее близкий продукт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1) Сложность</a:t>
                      </a:r>
                      <a:r>
                        <a:rPr lang="ru-RU" sz="1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интеграции с фронт системами</a:t>
                      </a:r>
                      <a:endParaRPr lang="ru-RU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18792" marR="118792" marT="59412" marB="59412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00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10" y="690388"/>
            <a:ext cx="10278710" cy="575142"/>
          </a:xfrm>
        </p:spPr>
        <p:txBody>
          <a:bodyPr/>
          <a:lstStyle/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1169042" y="1409179"/>
            <a:ext cx="10117649" cy="473563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Для задачи обучения с учителем </a:t>
            </a:r>
            <a:r>
              <a:rPr lang="en-US" dirty="0" smtClean="0"/>
              <a:t>(supervised)</a:t>
            </a:r>
            <a:r>
              <a:rPr lang="ru-RU" dirty="0" smtClean="0"/>
              <a:t>:</a:t>
            </a:r>
            <a:endParaRPr lang="en-US" dirty="0" smtClean="0"/>
          </a:p>
          <a:p>
            <a:r>
              <a:rPr lang="ru-RU" dirty="0" smtClean="0"/>
              <a:t>Определяем как </a:t>
            </a:r>
            <a:r>
              <a:rPr lang="ru-RU" dirty="0" smtClean="0"/>
              <a:t>задаются </a:t>
            </a:r>
            <a:r>
              <a:rPr lang="en-US" dirty="0" smtClean="0"/>
              <a:t>X (</a:t>
            </a:r>
            <a:r>
              <a:rPr lang="ru-RU" dirty="0" smtClean="0"/>
              <a:t>признаки) и </a:t>
            </a:r>
            <a:r>
              <a:rPr lang="en-US" dirty="0" smtClean="0"/>
              <a:t>Y</a:t>
            </a:r>
            <a:r>
              <a:rPr lang="ru-RU" dirty="0" smtClean="0"/>
              <a:t> (цели)</a:t>
            </a:r>
            <a:endParaRPr lang="en-US" dirty="0" smtClean="0"/>
          </a:p>
          <a:p>
            <a:r>
              <a:rPr lang="ru-RU" dirty="0" smtClean="0"/>
              <a:t>Решаем как </a:t>
            </a:r>
            <a:r>
              <a:rPr lang="ru-RU" dirty="0" smtClean="0"/>
              <a:t>строить зависимости между </a:t>
            </a:r>
            <a:r>
              <a:rPr lang="en-US" dirty="0" smtClean="0"/>
              <a:t>X </a:t>
            </a:r>
            <a:r>
              <a:rPr lang="ru-RU" dirty="0" smtClean="0"/>
              <a:t>и </a:t>
            </a:r>
            <a:r>
              <a:rPr lang="en-US" dirty="0" smtClean="0"/>
              <a:t>Y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7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Квиз</a:t>
            </a:r>
            <a:r>
              <a:rPr lang="en-US" dirty="0" smtClean="0"/>
              <a:t> – </a:t>
            </a:r>
            <a:r>
              <a:rPr lang="ru-RU" dirty="0" smtClean="0"/>
              <a:t>формализация задач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7410" name="Picture 2" descr="Machine Learning for Marketers. In this article, we will outline how… | by  Yasim Kolathayil (Yas) | Towards Data 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1" y="1281444"/>
            <a:ext cx="9882424" cy="48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3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 – Seminar 1.1 – Python and Pandas Libraries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Link to </a:t>
            </a:r>
            <a:r>
              <a:rPr lang="en-US" dirty="0" err="1" smtClean="0"/>
              <a:t>mset.space</a:t>
            </a:r>
            <a:endParaRPr lang="ru-RU" dirty="0" smtClean="0"/>
          </a:p>
          <a:p>
            <a:r>
              <a:rPr lang="en-US" dirty="0" smtClean="0"/>
              <a:t>Anaconda</a:t>
            </a:r>
            <a:endParaRPr lang="en-US" dirty="0" smtClean="0"/>
          </a:p>
          <a:p>
            <a:r>
              <a:rPr lang="en-US" dirty="0"/>
              <a:t>Homework </a:t>
            </a:r>
            <a:r>
              <a:rPr lang="en-US" dirty="0" smtClean="0"/>
              <a:t>– Predict next product customer want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zindi.africa/competitions/zimnat-insurance-recommendation-challenge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80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r>
              <a:rPr lang="ru-RU" dirty="0" smtClean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Numpy</a:t>
            </a:r>
            <a:r>
              <a:rPr lang="en-US" dirty="0" smtClean="0"/>
              <a:t> review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35585"/>
            <a:ext cx="9437370" cy="459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2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 – Seminar 1.1 – Python and Pandas Libraries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Link to </a:t>
            </a:r>
            <a:r>
              <a:rPr lang="en-US" dirty="0" err="1" smtClean="0"/>
              <a:t>google</a:t>
            </a:r>
            <a:r>
              <a:rPr lang="en-US" dirty="0" smtClean="0"/>
              <a:t> </a:t>
            </a:r>
            <a:r>
              <a:rPr lang="en-US" dirty="0" err="1" smtClean="0"/>
              <a:t>colab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drive.google.com/drive/folders/1gD96LTJkfA98htUzvfvlwk1UPRSIm4Fs?usp=sharing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1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 – Lecture 1.2 – Advanced cases in ML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624840" y="5349240"/>
            <a:ext cx="3733799" cy="7688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err="1" smtClean="0">
                <a:solidFill>
                  <a:schemeClr val="bg1"/>
                </a:solidFill>
              </a:rPr>
              <a:t>Композиционизм</a:t>
            </a:r>
            <a:endParaRPr lang="ru-RU" sz="14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Voting, Boosting, Bagging, Stacking,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RF, </a:t>
            </a:r>
            <a:r>
              <a:rPr lang="en-US" sz="1400" b="0" dirty="0" err="1" smtClean="0">
                <a:solidFill>
                  <a:schemeClr val="bg1"/>
                </a:solidFill>
              </a:rPr>
              <a:t>MatrixNet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511040" y="1395096"/>
            <a:ext cx="3733800" cy="1021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err="1" smtClean="0">
                <a:solidFill>
                  <a:schemeClr val="bg1"/>
                </a:solidFill>
              </a:rPr>
              <a:t>Коннекционизм</a:t>
            </a:r>
            <a:r>
              <a:rPr lang="ru-RU" sz="1400" dirty="0" smtClean="0">
                <a:solidFill>
                  <a:schemeClr val="bg1"/>
                </a:solidFill>
              </a:rPr>
              <a:t> (нейронные сети)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Backpropagation</a:t>
            </a: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Deeplearning</a:t>
            </a: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Batchnorm</a:t>
            </a:r>
            <a:r>
              <a:rPr lang="en-US" sz="1400" b="0" dirty="0" smtClean="0">
                <a:solidFill>
                  <a:schemeClr val="bg1"/>
                </a:solidFill>
              </a:rPr>
              <a:t>, dropout…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Карта школ и алгоритмов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24840" y="1413828"/>
            <a:ext cx="3733800" cy="14512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bg1"/>
                </a:solidFill>
              </a:rPr>
              <a:t>Символизм (логические алгоритмы)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ru-RU" sz="1400" dirty="0" smtClean="0">
                <a:solidFill>
                  <a:schemeClr val="bg1"/>
                </a:solidFill>
              </a:rPr>
              <a:t>неявное задание оптимизации: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Decision tree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Rule induction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Association Rules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Decision forest, list, table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24840" y="2998033"/>
            <a:ext cx="3733800" cy="12234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err="1" smtClean="0">
                <a:solidFill>
                  <a:schemeClr val="bg1"/>
                </a:solidFill>
              </a:rPr>
              <a:t>Аналогизм</a:t>
            </a:r>
            <a:r>
              <a:rPr lang="ru-RU" sz="1400" dirty="0" smtClean="0">
                <a:solidFill>
                  <a:schemeClr val="bg1"/>
                </a:solidFill>
              </a:rPr>
              <a:t> (гипотеза непрерывности и компактности</a:t>
            </a:r>
            <a:r>
              <a:rPr lang="en-US" sz="1400" dirty="0" smtClean="0">
                <a:solidFill>
                  <a:schemeClr val="bg1"/>
                </a:solidFill>
              </a:rPr>
              <a:t>, distance based</a:t>
            </a:r>
            <a:r>
              <a:rPr lang="ru-RU" sz="1400" dirty="0" smtClean="0">
                <a:solidFill>
                  <a:schemeClr val="bg1"/>
                </a:solidFill>
              </a:rPr>
              <a:t>):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kNN</a:t>
            </a:r>
            <a:r>
              <a:rPr lang="en-US" sz="1400" b="0" dirty="0" smtClean="0">
                <a:solidFill>
                  <a:schemeClr val="bg1"/>
                </a:solidFill>
              </a:rPr>
              <a:t>, RBF, SVM, Kernel Regression, Kernel Density estimation</a:t>
            </a:r>
            <a:endParaRPr lang="en-US" sz="1400" b="0" dirty="0">
              <a:solidFill>
                <a:schemeClr val="bg1"/>
              </a:solidFill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Distance learning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24840" y="4393488"/>
            <a:ext cx="3733800" cy="787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</a:rPr>
              <a:t>ERM (empirical risk minimization)</a:t>
            </a:r>
            <a:r>
              <a:rPr lang="ru-RU" sz="1400" dirty="0" smtClean="0">
                <a:solidFill>
                  <a:schemeClr val="bg1"/>
                </a:solidFill>
              </a:rPr>
              <a:t>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Margin based methods: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SVM, LR (L1,L2), GLM (statistical)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0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11040" y="4946016"/>
            <a:ext cx="3733800" cy="1172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bg1"/>
                </a:solidFill>
              </a:rPr>
              <a:t>Эволюционизм (генетические алгоритмы)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Genetic algorithms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Genetic programming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11040" y="2561035"/>
            <a:ext cx="3733800" cy="100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err="1" smtClean="0">
                <a:solidFill>
                  <a:schemeClr val="bg1"/>
                </a:solidFill>
              </a:rPr>
              <a:t>Байесионизм</a:t>
            </a:r>
            <a:endParaRPr lang="ru-RU" sz="14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smtClean="0">
                <a:solidFill>
                  <a:schemeClr val="bg1"/>
                </a:solidFill>
              </a:rPr>
              <a:t>(оценивание апостериорных распределений)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Naïve Bayes, Graphical models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503919" y="1413829"/>
            <a:ext cx="3093721" cy="4704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</a:rPr>
              <a:t>Unsupervised</a:t>
            </a:r>
            <a:endParaRPr lang="ru-RU" sz="14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bg1"/>
                </a:solidFill>
              </a:rPr>
              <a:t>Оценка плотности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smtClean="0">
                <a:solidFill>
                  <a:schemeClr val="bg1"/>
                </a:solidFill>
              </a:rPr>
              <a:t>Параметрические модели</a:t>
            </a: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err="1" smtClean="0">
                <a:solidFill>
                  <a:schemeClr val="bg1"/>
                </a:solidFill>
              </a:rPr>
              <a:t>Парзеновская</a:t>
            </a:r>
            <a:r>
              <a:rPr lang="ru-RU" sz="1400" b="0" dirty="0" smtClean="0">
                <a:solidFill>
                  <a:schemeClr val="bg1"/>
                </a:solidFill>
              </a:rPr>
              <a:t> оценка плотности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smtClean="0">
                <a:solidFill>
                  <a:schemeClr val="bg1"/>
                </a:solidFill>
              </a:rPr>
              <a:t>Оценка смеси распределений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bg1"/>
                </a:solidFill>
              </a:rPr>
              <a:t>Кластеризация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kMeans</a:t>
            </a: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DBScan</a:t>
            </a: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err="1" smtClean="0">
                <a:solidFill>
                  <a:schemeClr val="bg1"/>
                </a:solidFill>
              </a:rPr>
              <a:t>Ланса</a:t>
            </a:r>
            <a:r>
              <a:rPr lang="ru-RU" sz="1400" b="0" dirty="0" smtClean="0">
                <a:solidFill>
                  <a:schemeClr val="bg1"/>
                </a:solidFill>
              </a:rPr>
              <a:t> Вильямса и иерархическая кластеризация</a:t>
            </a:r>
            <a:endParaRPr lang="ru-RU" sz="1400" b="0" dirty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err="1" smtClean="0">
                <a:solidFill>
                  <a:schemeClr val="bg1"/>
                </a:solidFill>
              </a:rPr>
              <a:t>Автокодировщики</a:t>
            </a:r>
            <a:endParaRPr lang="ru-RU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b="0" dirty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</a:rPr>
              <a:t>SSL (semi supervised learning)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Trusductive</a:t>
            </a:r>
            <a:r>
              <a:rPr lang="en-US" sz="1400" b="0" dirty="0" smtClean="0">
                <a:solidFill>
                  <a:schemeClr val="bg1"/>
                </a:solidFill>
              </a:rPr>
              <a:t> </a:t>
            </a:r>
            <a:r>
              <a:rPr lang="en-US" sz="1400" b="0" dirty="0" err="1" smtClean="0">
                <a:solidFill>
                  <a:schemeClr val="bg1"/>
                </a:solidFill>
              </a:rPr>
              <a:t>svm</a:t>
            </a:r>
            <a:endParaRPr lang="ru-RU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bg1"/>
                </a:solidFill>
              </a:rPr>
              <a:t>Матричное разложение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SVD, PCA, PLSA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11040" y="3696753"/>
            <a:ext cx="3733800" cy="1100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</a:rPr>
              <a:t>Representation learning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smtClean="0">
                <a:solidFill>
                  <a:schemeClr val="bg1"/>
                </a:solidFill>
              </a:rPr>
              <a:t>Сжатое признаковое представление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807" y="72708"/>
            <a:ext cx="1170833" cy="119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 bwMode="auto">
          <a:xfrm>
            <a:off x="7640555" y="72708"/>
            <a:ext cx="2575560" cy="1219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Научно-популярная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err="1" smtClean="0">
                <a:solidFill>
                  <a:schemeClr val="bg1"/>
                </a:solidFill>
              </a:rPr>
              <a:t>Домингос</a:t>
            </a:r>
            <a:r>
              <a:rPr lang="ru-RU" dirty="0" smtClean="0">
                <a:solidFill>
                  <a:schemeClr val="bg1"/>
                </a:solidFill>
              </a:rPr>
              <a:t>, Верховный алгоритм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011" y="448787"/>
            <a:ext cx="8580464" cy="575142"/>
          </a:xfrm>
        </p:spPr>
        <p:txBody>
          <a:bodyPr/>
          <a:lstStyle/>
          <a:p>
            <a:r>
              <a:rPr lang="ru-RU" dirty="0" smtClean="0"/>
              <a:t>Организационные вопросы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06011" y="1231466"/>
            <a:ext cx="10680681" cy="5220134"/>
          </a:xfrm>
        </p:spPr>
        <p:txBody>
          <a:bodyPr/>
          <a:lstStyle/>
          <a:p>
            <a:r>
              <a:rPr lang="ru-RU" dirty="0" smtClean="0"/>
              <a:t>Лекции и обзорные семинары по средам с 20.00 до 22.00 (зум)</a:t>
            </a:r>
          </a:p>
          <a:p>
            <a:r>
              <a:rPr lang="ru-RU" dirty="0" smtClean="0"/>
              <a:t>Практические семинары с программированием в понедельник с 20.00 до 22.00 (зум)</a:t>
            </a:r>
            <a:endParaRPr lang="ru-RU" dirty="0" smtClean="0"/>
          </a:p>
          <a:p>
            <a:r>
              <a:rPr lang="ru-RU" dirty="0" smtClean="0"/>
              <a:t>Общий </a:t>
            </a:r>
            <a:r>
              <a:rPr lang="ru-RU" dirty="0" smtClean="0"/>
              <a:t>чат </a:t>
            </a:r>
            <a:r>
              <a:rPr lang="ru-RU" dirty="0" err="1" smtClean="0"/>
              <a:t>телеграм</a:t>
            </a:r>
            <a:r>
              <a:rPr lang="ru-RU" dirty="0" smtClean="0"/>
              <a:t> для решения вопросов и обсуждений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MLeducationRGS</a:t>
            </a:r>
            <a:endParaRPr lang="ru-RU" dirty="0" smtClean="0"/>
          </a:p>
          <a:p>
            <a:r>
              <a:rPr lang="ru-RU" dirty="0" smtClean="0"/>
              <a:t>Ссылки на лекции и материалы дублируются в </a:t>
            </a:r>
            <a:r>
              <a:rPr lang="ru-RU" dirty="0" err="1" smtClean="0"/>
              <a:t>телеграм</a:t>
            </a:r>
            <a:r>
              <a:rPr lang="ru-RU" dirty="0" smtClean="0"/>
              <a:t> </a:t>
            </a:r>
            <a:r>
              <a:rPr lang="ru-RU" dirty="0" smtClean="0"/>
              <a:t>канале</a:t>
            </a:r>
          </a:p>
          <a:p>
            <a:r>
              <a:rPr lang="ru-RU" dirty="0" smtClean="0"/>
              <a:t>Личные рабочие пространства в сервисе </a:t>
            </a:r>
            <a:r>
              <a:rPr lang="ru-RU" dirty="0" smtClean="0"/>
              <a:t>для аналитиков </a:t>
            </a:r>
            <a:r>
              <a:rPr lang="en-US" dirty="0" err="1" smtClean="0"/>
              <a:t>mset.space</a:t>
            </a:r>
            <a:endParaRPr lang="en-US" dirty="0" smtClean="0"/>
          </a:p>
          <a:p>
            <a:pPr lvl="1"/>
            <a:r>
              <a:rPr lang="ru-RU" sz="2000" dirty="0" smtClean="0"/>
              <a:t>Ссылки, логины и пароли будут отправлены после первого занятия</a:t>
            </a:r>
            <a:endParaRPr lang="ru-RU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453787" y="444898"/>
            <a:ext cx="9622671" cy="881749"/>
          </a:xfrm>
          <a:prstGeom prst="rect">
            <a:avLst/>
          </a:prstGeom>
        </p:spPr>
        <p:txBody>
          <a:bodyPr spcFirstLastPara="1" wrap="square" lIns="119785" tIns="119785" rIns="119785" bIns="119785" anchor="b" anchorCtr="0">
            <a:noAutofit/>
          </a:bodyPr>
          <a:lstStyle/>
          <a:p>
            <a:r>
              <a:rPr lang="en" sz="3700">
                <a:solidFill>
                  <a:srgbClr val="434343"/>
                </a:solidFill>
              </a:rPr>
              <a:t>Обучение с учителем: постановка задачи</a:t>
            </a:r>
            <a:endParaRPr sz="3700">
              <a:solidFill>
                <a:srgbClr val="434343"/>
              </a:solidFill>
            </a:endParaRPr>
          </a:p>
        </p:txBody>
      </p:sp>
      <p:sp>
        <p:nvSpPr>
          <p:cNvPr id="296" name="Google Shape;296;p29"/>
          <p:cNvSpPr txBox="1">
            <a:spLocks noGrp="1"/>
          </p:cNvSpPr>
          <p:nvPr>
            <p:ph type="sldNum" idx="12"/>
          </p:nvPr>
        </p:nvSpPr>
        <p:spPr>
          <a:xfrm>
            <a:off x="11006841" y="6201791"/>
            <a:ext cx="712834" cy="523464"/>
          </a:xfrm>
          <a:prstGeom prst="rect">
            <a:avLst/>
          </a:prstGeom>
        </p:spPr>
        <p:txBody>
          <a:bodyPr spcFirstLastPara="1" wrap="square" lIns="119785" tIns="119785" rIns="119785" bIns="11978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30</a:t>
            </a:fld>
            <a:endParaRPr/>
          </a:p>
        </p:txBody>
      </p:sp>
      <p:pic>
        <p:nvPicPr>
          <p:cNvPr id="297" name="Google Shape;297;p29" descr="X = (x_i, y_i)^l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081" y="1559685"/>
            <a:ext cx="4378561" cy="105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55" y="1835348"/>
            <a:ext cx="397015" cy="40642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5770420" y="1837011"/>
            <a:ext cx="4461349" cy="7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3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- обучающая выборка</a:t>
            </a:r>
            <a:endParaRPr sz="31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55" y="3051444"/>
            <a:ext cx="397015" cy="40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 descr="x_i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078" y="3051345"/>
            <a:ext cx="712834" cy="609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2087738" y="2899365"/>
            <a:ext cx="7945231" cy="7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3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- i-й объект (набор признаков)</a:t>
            </a:r>
            <a:endParaRPr sz="31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55" y="4166198"/>
            <a:ext cx="397015" cy="40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 descr="y_i = y_i(x_i)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2081" y="3890669"/>
            <a:ext cx="3695869" cy="94588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 txBox="1"/>
          <p:nvPr/>
        </p:nvSpPr>
        <p:spPr>
          <a:xfrm>
            <a:off x="4978469" y="4066519"/>
            <a:ext cx="4461349" cy="7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3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- ответ на объекте</a:t>
            </a:r>
            <a:endParaRPr sz="31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29" descr="a(x_i), Q(a, X)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885" y="5199427"/>
            <a:ext cx="4445580" cy="88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55" y="5483635"/>
            <a:ext cx="397015" cy="40642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5770420" y="5058328"/>
            <a:ext cx="6116573" cy="7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" sz="31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модель и функционал ошибки</a:t>
            </a:r>
            <a:endParaRPr sz="3100" dirty="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286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Обучающая выборка</a:t>
            </a:r>
            <a:endParaRPr lang="ru-R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312581842"/>
              </p:ext>
            </p:extLst>
          </p:nvPr>
        </p:nvGraphicFramePr>
        <p:xfrm>
          <a:off x="550545" y="1723866"/>
          <a:ext cx="10776585" cy="3785744"/>
        </p:xfrm>
        <a:graphic>
          <a:graphicData uri="http://schemas.openxmlformats.org/drawingml/2006/table">
            <a:tbl>
              <a:tblPr/>
              <a:tblGrid>
                <a:gridCol w="138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8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4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48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X1_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Annual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Premium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X2_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Report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Type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X3_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Vehicle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Class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X_</a:t>
                      </a:r>
                    </a:p>
                    <a:p>
                      <a:pPr algn="ctr" fontAlgn="b"/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ru-RU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Xn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Vehicle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MakeModel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Y1_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Fraudulent</a:t>
                      </a:r>
                      <a:r>
                        <a:rPr lang="ru-RU" sz="2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Y2_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Size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 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Gazel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Personal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 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BMW X1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Personal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 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KIA Sorento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89560" y="1615440"/>
            <a:ext cx="7757160" cy="40081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046720" y="1615440"/>
            <a:ext cx="3444240" cy="4008120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8140" y="5855732"/>
            <a:ext cx="62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X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56420" y="5862429"/>
            <a:ext cx="62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Y</a:t>
            </a:r>
            <a:endParaRPr lang="ru-RU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9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1"/>
          <p:cNvSpPr txBox="1">
            <a:spLocks noGrp="1"/>
          </p:cNvSpPr>
          <p:nvPr>
            <p:ph type="title"/>
          </p:nvPr>
        </p:nvSpPr>
        <p:spPr>
          <a:xfrm>
            <a:off x="453787" y="359416"/>
            <a:ext cx="10441124" cy="881749"/>
          </a:xfrm>
          <a:prstGeom prst="rect">
            <a:avLst/>
          </a:prstGeom>
        </p:spPr>
        <p:txBody>
          <a:bodyPr spcFirstLastPara="1" wrap="square" lIns="119785" tIns="119785" rIns="119785" bIns="119785" anchor="b" anchorCtr="0">
            <a:noAutofit/>
          </a:bodyPr>
          <a:lstStyle/>
          <a:p>
            <a:r>
              <a:rPr lang="en" sz="3900">
                <a:solidFill>
                  <a:srgbClr val="434343"/>
                </a:solidFill>
              </a:rPr>
              <a:t>Виды признаков в машинном обучении</a:t>
            </a:r>
            <a:endParaRPr sz="3900">
              <a:solidFill>
                <a:srgbClr val="434343"/>
              </a:solidFill>
            </a:endParaRPr>
          </a:p>
        </p:txBody>
      </p:sp>
      <p:sp>
        <p:nvSpPr>
          <p:cNvPr id="519" name="Google Shape;519;p41"/>
          <p:cNvSpPr txBox="1">
            <a:spLocks noGrp="1"/>
          </p:cNvSpPr>
          <p:nvPr>
            <p:ph type="sldNum" idx="12"/>
          </p:nvPr>
        </p:nvSpPr>
        <p:spPr>
          <a:xfrm>
            <a:off x="11006841" y="6201791"/>
            <a:ext cx="712834" cy="523464"/>
          </a:xfrm>
          <a:prstGeom prst="rect">
            <a:avLst/>
          </a:prstGeom>
        </p:spPr>
        <p:txBody>
          <a:bodyPr spcFirstLastPara="1" wrap="square" lIns="119785" tIns="119785" rIns="119785" bIns="11978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32</a:t>
            </a:fld>
            <a:endParaRPr/>
          </a:p>
        </p:txBody>
      </p:sp>
      <p:graphicFrame>
        <p:nvGraphicFramePr>
          <p:cNvPr id="520" name="Google Shape;520;p41"/>
          <p:cNvGraphicFramePr/>
          <p:nvPr>
            <p:extLst>
              <p:ext uri="{D42A27DB-BD31-4B8C-83A1-F6EECF244321}">
                <p14:modId xmlns:p14="http://schemas.microsoft.com/office/powerpoint/2010/main" val="599125070"/>
              </p:ext>
            </p:extLst>
          </p:nvPr>
        </p:nvGraphicFramePr>
        <p:xfrm>
          <a:off x="651774" y="1337320"/>
          <a:ext cx="9686979" cy="47781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28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8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1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Вид признака</a:t>
                      </a:r>
                      <a:endParaRPr sz="2400"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Множество значений</a:t>
                      </a:r>
                      <a:endParaRPr sz="24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Пример</a:t>
                      </a:r>
                      <a:endParaRPr sz="24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14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dirty="0">
                          <a:solidFill>
                            <a:srgbClr val="43434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Бинарный</a:t>
                      </a:r>
                      <a:endParaRPr sz="2800" b="1" dirty="0">
                        <a:solidFill>
                          <a:srgbClr val="43434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 dirty="0"/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Выходной день</a:t>
                      </a:r>
                      <a:endParaRPr sz="16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Хронические заболевания </a:t>
                      </a:r>
                      <a:endParaRPr sz="16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Наличие кредита</a:t>
                      </a:r>
                      <a:endParaRPr sz="16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82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dirty="0">
                          <a:solidFill>
                            <a:srgbClr val="43434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Категориальный</a:t>
                      </a:r>
                      <a:endParaRPr sz="2800" b="1" dirty="0">
                        <a:solidFill>
                          <a:srgbClr val="43434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Неупорядоченное множество</a:t>
                      </a:r>
                      <a:endParaRPr sz="24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Город</a:t>
                      </a:r>
                      <a:endParaRPr sz="16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Цвет</a:t>
                      </a:r>
                      <a:endParaRPr sz="16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Производитель</a:t>
                      </a:r>
                      <a:endParaRPr sz="16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4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dirty="0">
                          <a:solidFill>
                            <a:srgbClr val="43434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Порядковый</a:t>
                      </a:r>
                      <a:endParaRPr sz="2800" b="1" dirty="0">
                        <a:solidFill>
                          <a:srgbClr val="43434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Упорядоченное множество</a:t>
                      </a:r>
                      <a:endParaRPr sz="3100" dirty="0">
                        <a:solidFill>
                          <a:schemeClr val="tx1"/>
                        </a:solidFill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Год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Образование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Должность</a:t>
                      </a:r>
                      <a:endParaRPr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34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dirty="0">
                          <a:solidFill>
                            <a:srgbClr val="43434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Вещественный</a:t>
                      </a:r>
                      <a:endParaRPr sz="2800" b="1" dirty="0">
                        <a:solidFill>
                          <a:srgbClr val="43434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100"/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Количество кредитов</a:t>
                      </a:r>
                      <a:endParaRPr sz="16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Координаты</a:t>
                      </a:r>
                      <a:endParaRPr sz="16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-"/>
                      </a:pPr>
                      <a:r>
                        <a:rPr lang="en" sz="16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Размер зарплата</a:t>
                      </a:r>
                      <a:endParaRPr sz="160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18773" marR="118773" marT="121590" marB="12159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21" name="Google Shape;521;p41" descr="D_i = \{0,1\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188" y="2150544"/>
            <a:ext cx="2532138" cy="63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1" descr="D_i = \ R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71" y="5487065"/>
            <a:ext cx="1708598" cy="631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7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67E7C-6F12-4C0B-95A6-6D267E65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</a:t>
            </a:r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B577D8-5E93-43D3-855B-591257D57E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8497" y="5996186"/>
            <a:ext cx="10680681" cy="520362"/>
          </a:xfrm>
        </p:spPr>
        <p:txBody>
          <a:bodyPr/>
          <a:lstStyle/>
          <a:p>
            <a:r>
              <a:rPr lang="ru-RU" sz="2400" dirty="0" smtClean="0"/>
              <a:t>? что поменяется в случае </a:t>
            </a:r>
            <a:r>
              <a:rPr lang="ru-RU" sz="2400" dirty="0" err="1" smtClean="0"/>
              <a:t>многоклассовой</a:t>
            </a:r>
            <a:r>
              <a:rPr lang="ru-RU" sz="2400" dirty="0" smtClean="0"/>
              <a:t> классификации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CEFBF0-CBFE-405A-9942-0214605E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92" y="3089330"/>
            <a:ext cx="8122661" cy="2993851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225260"/>
            <a:ext cx="6006766" cy="306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0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Матрица объекты признаки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x</a:t>
            </a:r>
            <a:r>
              <a:rPr lang="en-US" dirty="0" smtClean="0"/>
              <a:t> – </a:t>
            </a:r>
            <a:r>
              <a:rPr lang="ru-RU" dirty="0" smtClean="0"/>
              <a:t>объекты, например клиенты</a:t>
            </a:r>
            <a:r>
              <a:rPr lang="en-US" dirty="0"/>
              <a:t> </a:t>
            </a:r>
            <a:r>
              <a:rPr lang="ru-RU" dirty="0" smtClean="0"/>
              <a:t>или убытки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3" t="68341" r="16710"/>
          <a:stretch/>
        </p:blipFill>
        <p:spPr bwMode="auto">
          <a:xfrm>
            <a:off x="2535108" y="3716820"/>
            <a:ext cx="6964852" cy="225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7832"/>
          <a:stretch/>
        </p:blipFill>
        <p:spPr bwMode="auto">
          <a:xfrm>
            <a:off x="630916" y="2031206"/>
            <a:ext cx="10615844" cy="155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809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Обучающая выборка</a:t>
            </a:r>
            <a:endParaRPr lang="ru-R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721418049"/>
              </p:ext>
            </p:extLst>
          </p:nvPr>
        </p:nvGraphicFramePr>
        <p:xfrm>
          <a:off x="550545" y="1723866"/>
          <a:ext cx="10776585" cy="3785744"/>
        </p:xfrm>
        <a:graphic>
          <a:graphicData uri="http://schemas.openxmlformats.org/drawingml/2006/table">
            <a:tbl>
              <a:tblPr/>
              <a:tblGrid>
                <a:gridCol w="138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8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4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48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X1_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Annual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Premium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X2_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Report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Type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X3_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Vehicle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Class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X_</a:t>
                      </a:r>
                    </a:p>
                    <a:p>
                      <a:pPr algn="ctr" fontAlgn="b"/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ru-RU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Xn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Vehicle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MakeModel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Y1_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Fraudulent</a:t>
                      </a:r>
                      <a:r>
                        <a:rPr lang="ru-RU" sz="2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Y2_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Size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89560" y="1615440"/>
            <a:ext cx="7757160" cy="40081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046720" y="1615440"/>
            <a:ext cx="3444240" cy="4008120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8140" y="5855732"/>
            <a:ext cx="62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X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56420" y="5862429"/>
            <a:ext cx="62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Y</a:t>
            </a:r>
            <a:endParaRPr lang="ru-RU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models</a:t>
            </a:r>
            <a:r>
              <a:rPr lang="ru-RU" dirty="0" smtClean="0"/>
              <a:t> – типы моделей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8582771" y="1409179"/>
            <a:ext cx="2703921" cy="4735630"/>
          </a:xfrm>
        </p:spPr>
        <p:txBody>
          <a:bodyPr/>
          <a:lstStyle/>
          <a:p>
            <a:r>
              <a:rPr lang="ru-RU" dirty="0" smtClean="0"/>
              <a:t>Также возможно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4" y="1556384"/>
            <a:ext cx="7910307" cy="431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4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Обучающая выборка</a:t>
            </a:r>
            <a:endParaRPr lang="ru-R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337612746"/>
              </p:ext>
            </p:extLst>
          </p:nvPr>
        </p:nvGraphicFramePr>
        <p:xfrm>
          <a:off x="550545" y="1723866"/>
          <a:ext cx="10776585" cy="3785744"/>
        </p:xfrm>
        <a:graphic>
          <a:graphicData uri="http://schemas.openxmlformats.org/drawingml/2006/table">
            <a:tbl>
              <a:tblPr/>
              <a:tblGrid>
                <a:gridCol w="1383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8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4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4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48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X1_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Annual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Premium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X2_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Report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Type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X3_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Vehicle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Class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X_</a:t>
                      </a:r>
                    </a:p>
                    <a:p>
                      <a:pPr algn="ctr" fontAlgn="b"/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ru-RU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Xn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Vehicle</a:t>
                      </a:r>
                      <a:r>
                        <a:rPr lang="ru-RU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MakeModel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Y1_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Fraudulent</a:t>
                      </a:r>
                      <a:r>
                        <a:rPr lang="ru-RU" sz="28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8801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Y2_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Claim</a:t>
                      </a:r>
                    </a:p>
                    <a:p>
                      <a:pPr algn="ctr" fontAlgn="b"/>
                      <a:r>
                        <a:rPr lang="en-US" sz="2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Size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491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89560" y="1615440"/>
            <a:ext cx="7757160" cy="40081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046720" y="1615440"/>
            <a:ext cx="3444240" cy="4008120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8140" y="5855732"/>
            <a:ext cx="62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X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56420" y="5862429"/>
            <a:ext cx="62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Y</a:t>
            </a:r>
            <a:endParaRPr lang="ru-RU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Обобщение регрессии и классификации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2"/>
          <a:stretch/>
        </p:blipFill>
        <p:spPr bwMode="auto">
          <a:xfrm>
            <a:off x="591502" y="1362073"/>
            <a:ext cx="8659178" cy="471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02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 обучения и применения моделей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1"/>
          <a:stretch/>
        </p:blipFill>
        <p:spPr bwMode="auto">
          <a:xfrm>
            <a:off x="580072" y="1405889"/>
            <a:ext cx="6488894" cy="2907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10" r="8183" b="26255"/>
          <a:stretch/>
        </p:blipFill>
        <p:spPr bwMode="auto">
          <a:xfrm>
            <a:off x="580072" y="4305300"/>
            <a:ext cx="6488894" cy="81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3" t="71474" r="25093" b="5868"/>
          <a:stretch/>
        </p:blipFill>
        <p:spPr bwMode="auto">
          <a:xfrm>
            <a:off x="1751878" y="5118618"/>
            <a:ext cx="3551641" cy="111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99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ru-RU" dirty="0" smtClean="0"/>
              <a:t>1</a:t>
            </a:r>
            <a:r>
              <a:rPr lang="en-US" dirty="0" smtClean="0"/>
              <a:t> –</a:t>
            </a:r>
            <a:r>
              <a:rPr lang="ru-RU" dirty="0" smtClean="0"/>
              <a:t> </a:t>
            </a:r>
            <a:r>
              <a:rPr lang="en-US" dirty="0" smtClean="0"/>
              <a:t>Lecture 1.1 – Introduction to 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46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Сведение задачи </a:t>
            </a:r>
            <a:r>
              <a:rPr lang="en-US" dirty="0" smtClean="0"/>
              <a:t>ML </a:t>
            </a:r>
            <a:r>
              <a:rPr lang="ru-RU" dirty="0" smtClean="0"/>
              <a:t>к задаче оптимизации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51" y="1585913"/>
            <a:ext cx="7085649" cy="462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28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453787" y="444898"/>
            <a:ext cx="9622671" cy="881749"/>
          </a:xfrm>
          <a:prstGeom prst="rect">
            <a:avLst/>
          </a:prstGeom>
        </p:spPr>
        <p:txBody>
          <a:bodyPr spcFirstLastPara="1" wrap="square" lIns="119785" tIns="119785" rIns="119785" bIns="119785" anchor="b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sz="3900">
                <a:solidFill>
                  <a:srgbClr val="434343"/>
                </a:solidFill>
              </a:rPr>
              <a:t>Обучение с учителем: регрессия</a:t>
            </a:r>
            <a:endParaRPr sz="3900">
              <a:solidFill>
                <a:srgbClr val="434343"/>
              </a:solidFill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body" idx="1"/>
          </p:nvPr>
        </p:nvSpPr>
        <p:spPr>
          <a:xfrm>
            <a:off x="1078669" y="1515864"/>
            <a:ext cx="5196788" cy="1194152"/>
          </a:xfrm>
          <a:prstGeom prst="rect">
            <a:avLst/>
          </a:prstGeom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 marL="0" indent="0">
              <a:spcBef>
                <a:spcPts val="1310"/>
              </a:spcBef>
              <a:buNone/>
            </a:pPr>
            <a:r>
              <a:rPr lang="en" sz="2400" b="1" dirty="0">
                <a:solidFill>
                  <a:schemeClr val="tx1"/>
                </a:solidFill>
              </a:rPr>
              <a:t>Регрессия</a:t>
            </a:r>
            <a:r>
              <a:rPr lang="en" sz="2400" dirty="0">
                <a:solidFill>
                  <a:schemeClr val="tx1"/>
                </a:solidFill>
              </a:rPr>
              <a:t> - допустимым ответом является действительное </a:t>
            </a:r>
            <a:r>
              <a:rPr lang="en" sz="2400" dirty="0" smtClean="0">
                <a:solidFill>
                  <a:schemeClr val="tx1"/>
                </a:solidFill>
              </a:rPr>
              <a:t>число</a:t>
            </a:r>
            <a:endParaRPr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1800" b="1" dirty="0">
              <a:solidFill>
                <a:srgbClr val="434343"/>
              </a:solidFill>
            </a:endParaRPr>
          </a:p>
          <a:p>
            <a:pPr marL="0" indent="0">
              <a:buSzPts val="1100"/>
              <a:buNone/>
            </a:pPr>
            <a:endParaRPr sz="1800" b="1" dirty="0">
              <a:solidFill>
                <a:srgbClr val="434343"/>
              </a:solidFill>
            </a:endParaRPr>
          </a:p>
        </p:txBody>
      </p:sp>
      <p:sp>
        <p:nvSpPr>
          <p:cNvPr id="315" name="Google Shape;315;p30"/>
          <p:cNvSpPr txBox="1">
            <a:spLocks noGrp="1"/>
          </p:cNvSpPr>
          <p:nvPr>
            <p:ph type="sldNum" idx="12"/>
          </p:nvPr>
        </p:nvSpPr>
        <p:spPr>
          <a:xfrm>
            <a:off x="11006841" y="6201791"/>
            <a:ext cx="712834" cy="523464"/>
          </a:xfrm>
          <a:prstGeom prst="rect">
            <a:avLst/>
          </a:prstGeom>
        </p:spPr>
        <p:txBody>
          <a:bodyPr spcFirstLastPara="1" wrap="square" lIns="119785" tIns="119785" rIns="119785" bIns="11978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41</a:t>
            </a:fld>
            <a:endParaRPr/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55" y="1936690"/>
            <a:ext cx="397015" cy="40642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 txBox="1"/>
          <p:nvPr/>
        </p:nvSpPr>
        <p:spPr>
          <a:xfrm>
            <a:off x="1078670" y="4412802"/>
            <a:ext cx="4631665" cy="101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Пример: 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Предсказание </a:t>
            </a:r>
            <a:r>
              <a:rPr lang="ru-RU" b="1" dirty="0" smtClean="0">
                <a:latin typeface="Lato"/>
                <a:ea typeface="Lato"/>
                <a:cs typeface="Lato"/>
                <a:sym typeface="Lato"/>
              </a:rPr>
              <a:t>размера убытка, </a:t>
            </a:r>
            <a:r>
              <a:rPr lang="en" b="1" dirty="0" smtClean="0">
                <a:latin typeface="Lato"/>
                <a:ea typeface="Lato"/>
                <a:cs typeface="Lato"/>
                <a:sym typeface="Lato"/>
              </a:rPr>
              <a:t>цены 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на недвижимость, время вызова такси, кол-во входящих звонков колл-центра.</a:t>
            </a: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55" y="3355468"/>
            <a:ext cx="397015" cy="40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55" y="4672905"/>
            <a:ext cx="397015" cy="40642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0"/>
          <p:cNvSpPr txBox="1"/>
          <p:nvPr/>
        </p:nvSpPr>
        <p:spPr>
          <a:xfrm>
            <a:off x="1078670" y="3257883"/>
            <a:ext cx="1872874" cy="62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Обучение: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30" descr="Q(a, X) -&gt; min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1544" y="3346376"/>
            <a:ext cx="2755945" cy="45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9328" y="2191805"/>
            <a:ext cx="5772953" cy="299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706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>
            <a:spLocks noGrp="1"/>
          </p:cNvSpPr>
          <p:nvPr>
            <p:ph type="title"/>
          </p:nvPr>
        </p:nvSpPr>
        <p:spPr>
          <a:xfrm>
            <a:off x="453787" y="444898"/>
            <a:ext cx="9622671" cy="881749"/>
          </a:xfrm>
          <a:prstGeom prst="rect">
            <a:avLst/>
          </a:prstGeom>
        </p:spPr>
        <p:txBody>
          <a:bodyPr spcFirstLastPara="1" wrap="square" lIns="119785" tIns="119785" rIns="119785" bIns="119785" anchor="b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sz="3900">
                <a:solidFill>
                  <a:srgbClr val="434343"/>
                </a:solidFill>
              </a:rPr>
              <a:t>Пример алгоритма задачи регрессии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sldNum" idx="12"/>
          </p:nvPr>
        </p:nvSpPr>
        <p:spPr>
          <a:xfrm>
            <a:off x="11006841" y="6201791"/>
            <a:ext cx="712834" cy="523464"/>
          </a:xfrm>
          <a:prstGeom prst="rect">
            <a:avLst/>
          </a:prstGeom>
        </p:spPr>
        <p:txBody>
          <a:bodyPr spcFirstLastPara="1" wrap="square" lIns="119785" tIns="119785" rIns="119785" bIns="11978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42</a:t>
            </a:fld>
            <a:endParaRPr/>
          </a:p>
        </p:txBody>
      </p:sp>
      <p:pic>
        <p:nvPicPr>
          <p:cNvPr id="329" name="Google Shape;329;p31" descr="a(x) = w_0+w_1*x_1+..+w_n*x_n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386" y="2425608"/>
            <a:ext cx="7179294" cy="5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/>
        </p:nvSpPr>
        <p:spPr>
          <a:xfrm>
            <a:off x="486590" y="1675922"/>
            <a:ext cx="4130850" cy="3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Линейный алгоритм: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486590" y="3398724"/>
            <a:ext cx="8809674" cy="3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Функционал ошибки (среднеквадратическое отклонение):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31" descr="Q(a,X) = \frac{1}{l}*\Sigma_i^l (y_i-a(x_i))^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424" y="4267474"/>
            <a:ext cx="6747692" cy="811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02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"/>
          <p:cNvSpPr txBox="1">
            <a:spLocks noGrp="1"/>
          </p:cNvSpPr>
          <p:nvPr>
            <p:ph type="title"/>
          </p:nvPr>
        </p:nvSpPr>
        <p:spPr>
          <a:xfrm>
            <a:off x="453787" y="444898"/>
            <a:ext cx="9622671" cy="881749"/>
          </a:xfrm>
          <a:prstGeom prst="rect">
            <a:avLst/>
          </a:prstGeom>
        </p:spPr>
        <p:txBody>
          <a:bodyPr spcFirstLastPara="1" wrap="square" lIns="119785" tIns="119785" rIns="119785" bIns="119785" anchor="b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sz="3900">
                <a:solidFill>
                  <a:srgbClr val="434343"/>
                </a:solidFill>
              </a:rPr>
              <a:t>Обучение с учителем: классификация</a:t>
            </a:r>
            <a:endParaRPr sz="3900">
              <a:solidFill>
                <a:srgbClr val="434343"/>
              </a:solidFill>
            </a:endParaRPr>
          </a:p>
        </p:txBody>
      </p:sp>
      <p:sp>
        <p:nvSpPr>
          <p:cNvPr id="394" name="Google Shape;394;p33"/>
          <p:cNvSpPr txBox="1">
            <a:spLocks noGrp="1"/>
          </p:cNvSpPr>
          <p:nvPr>
            <p:ph type="sldNum" idx="12"/>
          </p:nvPr>
        </p:nvSpPr>
        <p:spPr>
          <a:xfrm>
            <a:off x="11006841" y="6201791"/>
            <a:ext cx="712834" cy="523464"/>
          </a:xfrm>
          <a:prstGeom prst="rect">
            <a:avLst/>
          </a:prstGeom>
        </p:spPr>
        <p:txBody>
          <a:bodyPr spcFirstLastPara="1" wrap="square" lIns="119785" tIns="119785" rIns="119785" bIns="11978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43</a:t>
            </a:fld>
            <a:endParaRPr/>
          </a:p>
        </p:txBody>
      </p:sp>
      <p:sp>
        <p:nvSpPr>
          <p:cNvPr id="395" name="Google Shape;395;p33"/>
          <p:cNvSpPr txBox="1">
            <a:spLocks noGrp="1"/>
          </p:cNvSpPr>
          <p:nvPr>
            <p:ph type="body" idx="1"/>
          </p:nvPr>
        </p:nvSpPr>
        <p:spPr>
          <a:xfrm>
            <a:off x="1078669" y="1515864"/>
            <a:ext cx="5821540" cy="1194152"/>
          </a:xfrm>
          <a:prstGeom prst="rect">
            <a:avLst/>
          </a:prstGeom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 marL="0" indent="0">
              <a:spcBef>
                <a:spcPts val="1310"/>
              </a:spcBef>
              <a:buNone/>
            </a:pPr>
            <a:r>
              <a:rPr lang="en" sz="2400" b="1" dirty="0">
                <a:solidFill>
                  <a:srgbClr val="000000"/>
                </a:solidFill>
              </a:rPr>
              <a:t>Классификация</a:t>
            </a:r>
            <a:r>
              <a:rPr lang="en" sz="2400" dirty="0">
                <a:solidFill>
                  <a:srgbClr val="000000"/>
                </a:solidFill>
              </a:rPr>
              <a:t> - </a:t>
            </a:r>
            <a:r>
              <a:rPr lang="en" sz="1600" dirty="0"/>
              <a:t> </a:t>
            </a:r>
            <a:r>
              <a:rPr lang="en" sz="2400" dirty="0">
                <a:solidFill>
                  <a:schemeClr val="tx1"/>
                </a:solidFill>
              </a:rPr>
              <a:t>множество допустимых ответов конечно. </a:t>
            </a:r>
            <a:endParaRPr sz="2400" dirty="0">
              <a:solidFill>
                <a:schemeClr val="tx1"/>
              </a:solidFill>
            </a:endParaRPr>
          </a:p>
          <a:p>
            <a:pPr marL="0" indent="0">
              <a:spcBef>
                <a:spcPts val="1310"/>
              </a:spcBef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1800" b="1" dirty="0">
              <a:solidFill>
                <a:srgbClr val="434343"/>
              </a:solidFill>
            </a:endParaRPr>
          </a:p>
          <a:p>
            <a:pPr marL="0" indent="0">
              <a:buNone/>
            </a:pPr>
            <a:endParaRPr sz="1800" b="1" dirty="0">
              <a:solidFill>
                <a:srgbClr val="434343"/>
              </a:solidFill>
            </a:endParaRPr>
          </a:p>
        </p:txBody>
      </p:sp>
      <p:pic>
        <p:nvPicPr>
          <p:cNvPr id="396" name="Google Shape;3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55" y="1936690"/>
            <a:ext cx="397015" cy="40642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/>
        </p:nvSpPr>
        <p:spPr>
          <a:xfrm>
            <a:off x="1078670" y="4412802"/>
            <a:ext cx="4631665" cy="101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Пример: 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Классификация видов отказов оборудования, запросов в службу поддержки, возврат кредита.</a:t>
            </a: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55" y="3355468"/>
            <a:ext cx="397015" cy="40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55" y="4672905"/>
            <a:ext cx="397015" cy="406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3"/>
          <p:cNvSpPr txBox="1"/>
          <p:nvPr/>
        </p:nvSpPr>
        <p:spPr>
          <a:xfrm>
            <a:off x="1100755" y="3257883"/>
            <a:ext cx="4956708" cy="62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Виды: бинарная, многоклассовая.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1" name="Google Shape;4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385" y="1313181"/>
            <a:ext cx="3093657" cy="244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680" y="3636617"/>
            <a:ext cx="3419513" cy="247900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7702814" y="1461004"/>
            <a:ext cx="1465031" cy="65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u="sng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Бинарная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6237782" y="3246911"/>
            <a:ext cx="2197547" cy="65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u="sng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Многоклассовая</a:t>
            </a:r>
            <a:r>
              <a:rPr lang="en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7666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>
            <a:spLocks noGrp="1"/>
          </p:cNvSpPr>
          <p:nvPr>
            <p:ph type="sldNum" idx="12"/>
          </p:nvPr>
        </p:nvSpPr>
        <p:spPr>
          <a:xfrm>
            <a:off x="11006841" y="6201791"/>
            <a:ext cx="712834" cy="523464"/>
          </a:xfrm>
          <a:prstGeom prst="rect">
            <a:avLst/>
          </a:prstGeom>
        </p:spPr>
        <p:txBody>
          <a:bodyPr spcFirstLastPara="1" wrap="square" lIns="119785" tIns="119785" rIns="119785" bIns="11978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44</a:t>
            </a:fld>
            <a:endParaRPr/>
          </a:p>
        </p:txBody>
      </p:sp>
      <p:sp>
        <p:nvSpPr>
          <p:cNvPr id="410" name="Google Shape;410;p34"/>
          <p:cNvSpPr txBox="1">
            <a:spLocks noGrp="1"/>
          </p:cNvSpPr>
          <p:nvPr>
            <p:ph type="title"/>
          </p:nvPr>
        </p:nvSpPr>
        <p:spPr>
          <a:xfrm>
            <a:off x="453787" y="444898"/>
            <a:ext cx="10883868" cy="881749"/>
          </a:xfrm>
          <a:prstGeom prst="rect">
            <a:avLst/>
          </a:prstGeom>
        </p:spPr>
        <p:txBody>
          <a:bodyPr spcFirstLastPara="1" wrap="square" lIns="119785" tIns="119785" rIns="119785" bIns="119785" anchor="b" anchorCtr="0">
            <a:noAutofit/>
          </a:bodyPr>
          <a:lstStyle/>
          <a:p>
            <a:r>
              <a:rPr lang="en" sz="3900">
                <a:solidFill>
                  <a:srgbClr val="434343"/>
                </a:solidFill>
              </a:rPr>
              <a:t>Пример алгоритма задачи классификации</a:t>
            </a:r>
            <a:endParaRPr/>
          </a:p>
        </p:txBody>
      </p:sp>
      <p:sp>
        <p:nvSpPr>
          <p:cNvPr id="411" name="Google Shape;411;p34"/>
          <p:cNvSpPr txBox="1"/>
          <p:nvPr/>
        </p:nvSpPr>
        <p:spPr>
          <a:xfrm>
            <a:off x="486590" y="1675922"/>
            <a:ext cx="4130850" cy="3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Линейный алгоритм: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486590" y="3398724"/>
            <a:ext cx="8809674" cy="3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Функционал ошибки (логистическая функция):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34" descr="a(x) = sign(w_0+w_1*x_1+..+w_n*x_n)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03" y="2509112"/>
            <a:ext cx="8378019" cy="58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4" descr="Q(a,X)=\frac{1}{l}\Sigma_i^lln(1+exp(-y_iwx_i)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05" y="4409976"/>
            <a:ext cx="7243453" cy="732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63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1543049"/>
            <a:ext cx="7741921" cy="453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13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685" y="343146"/>
            <a:ext cx="10501137" cy="1011091"/>
          </a:xfrm>
        </p:spPr>
        <p:txBody>
          <a:bodyPr/>
          <a:lstStyle/>
          <a:p>
            <a:r>
              <a:rPr lang="ru-RU" dirty="0" smtClean="0"/>
              <a:t>Минимизация эмпирического риска или просто функции ошибки – ключевая задача </a:t>
            </a:r>
            <a:r>
              <a:rPr lang="en-US" dirty="0" smtClean="0"/>
              <a:t>ML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63"/>
          <a:stretch/>
        </p:blipFill>
        <p:spPr bwMode="auto">
          <a:xfrm>
            <a:off x="564753" y="1437550"/>
            <a:ext cx="7858888" cy="452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4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Обобщающая способность алгоритма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3" y="1438274"/>
            <a:ext cx="7737128" cy="253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" y="3977639"/>
            <a:ext cx="7191375" cy="2627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668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453787" y="444898"/>
            <a:ext cx="10065415" cy="881749"/>
          </a:xfrm>
          <a:prstGeom prst="rect">
            <a:avLst/>
          </a:prstGeom>
        </p:spPr>
        <p:txBody>
          <a:bodyPr spcFirstLastPara="1" wrap="square" lIns="119785" tIns="119785" rIns="119785" bIns="119785" anchor="b" anchorCtr="0">
            <a:noAutofit/>
          </a:bodyPr>
          <a:lstStyle/>
          <a:p>
            <a:r>
              <a:rPr lang="en" sz="3900">
                <a:solidFill>
                  <a:srgbClr val="666666"/>
                </a:solidFill>
              </a:rPr>
              <a:t>Основные проблемы: пропуски данных</a:t>
            </a:r>
            <a:endParaRPr sz="3900">
              <a:solidFill>
                <a:srgbClr val="666666"/>
              </a:solidFill>
            </a:endParaRPr>
          </a:p>
        </p:txBody>
      </p:sp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11006841" y="6201791"/>
            <a:ext cx="712834" cy="523464"/>
          </a:xfrm>
          <a:prstGeom prst="rect">
            <a:avLst/>
          </a:prstGeom>
        </p:spPr>
        <p:txBody>
          <a:bodyPr spcFirstLastPara="1" wrap="square" lIns="119785" tIns="119785" rIns="119785" bIns="11978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48</a:t>
            </a:fld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782" y="1436201"/>
            <a:ext cx="7565137" cy="41514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24"/>
          <p:cNvCxnSpPr/>
          <p:nvPr/>
        </p:nvCxnSpPr>
        <p:spPr>
          <a:xfrm rot="10800000" flipH="1">
            <a:off x="7332626" y="3278065"/>
            <a:ext cx="2108881" cy="366265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24"/>
          <p:cNvCxnSpPr/>
          <p:nvPr/>
        </p:nvCxnSpPr>
        <p:spPr>
          <a:xfrm flipH="1">
            <a:off x="5658921" y="3505684"/>
            <a:ext cx="3801910" cy="1000247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4"/>
          <p:cNvSpPr txBox="1"/>
          <p:nvPr/>
        </p:nvSpPr>
        <p:spPr>
          <a:xfrm>
            <a:off x="9499546" y="2926695"/>
            <a:ext cx="1770197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latin typeface="Lato"/>
                <a:ea typeface="Lato"/>
                <a:cs typeface="Lato"/>
                <a:sym typeface="Lato"/>
              </a:rPr>
              <a:t>Пропуски данных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669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453787" y="444898"/>
            <a:ext cx="10386950" cy="881749"/>
          </a:xfrm>
          <a:prstGeom prst="rect">
            <a:avLst/>
          </a:prstGeom>
        </p:spPr>
        <p:txBody>
          <a:bodyPr spcFirstLastPara="1" wrap="square" lIns="119785" tIns="119785" rIns="119785" bIns="119785" anchor="b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sz="3700">
                <a:solidFill>
                  <a:srgbClr val="666666"/>
                </a:solidFill>
              </a:rPr>
              <a:t>Основные проблемы: аномальные значения</a:t>
            </a:r>
            <a:endParaRPr sz="3700"/>
          </a:p>
        </p:txBody>
      </p: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11006841" y="6201791"/>
            <a:ext cx="712834" cy="523464"/>
          </a:xfrm>
          <a:prstGeom prst="rect">
            <a:avLst/>
          </a:prstGeom>
        </p:spPr>
        <p:txBody>
          <a:bodyPr spcFirstLastPara="1" wrap="square" lIns="119785" tIns="119785" rIns="119785" bIns="11978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49</a:t>
            </a:fld>
            <a:endParaRPr/>
          </a:p>
        </p:txBody>
      </p:sp>
      <p:pic>
        <p:nvPicPr>
          <p:cNvPr id="256" name="Google Shape;256;p25"/>
          <p:cNvPicPr preferRelativeResize="0"/>
          <p:nvPr/>
        </p:nvPicPr>
        <p:blipFill rotWithShape="1">
          <a:blip r:embed="rId3">
            <a:alphaModFix/>
          </a:blip>
          <a:srcRect t="7195"/>
          <a:stretch/>
        </p:blipFill>
        <p:spPr>
          <a:xfrm>
            <a:off x="576425" y="1955800"/>
            <a:ext cx="5926803" cy="299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 rotWithShape="1">
          <a:blip r:embed="rId4">
            <a:alphaModFix/>
          </a:blip>
          <a:srcRect r="51102"/>
          <a:stretch/>
        </p:blipFill>
        <p:spPr>
          <a:xfrm>
            <a:off x="6980041" y="1611207"/>
            <a:ext cx="4173233" cy="38601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5"/>
          <p:cNvCxnSpPr/>
          <p:nvPr/>
        </p:nvCxnSpPr>
        <p:spPr>
          <a:xfrm>
            <a:off x="1896051" y="4753466"/>
            <a:ext cx="3211844" cy="901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25"/>
          <p:cNvCxnSpPr/>
          <p:nvPr/>
        </p:nvCxnSpPr>
        <p:spPr>
          <a:xfrm rot="10800000">
            <a:off x="5407800" y="4723808"/>
            <a:ext cx="348037" cy="8219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25"/>
          <p:cNvSpPr txBox="1"/>
          <p:nvPr/>
        </p:nvSpPr>
        <p:spPr>
          <a:xfrm>
            <a:off x="4658200" y="5590595"/>
            <a:ext cx="2708690" cy="36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85" tIns="119785" rIns="119785" bIns="11978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latin typeface="Lato"/>
                <a:ea typeface="Lato"/>
                <a:cs typeface="Lato"/>
                <a:sym typeface="Lato"/>
              </a:rPr>
              <a:t>Аномальные значения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1" name="Google Shape;261;p25"/>
          <p:cNvCxnSpPr/>
          <p:nvPr/>
        </p:nvCxnSpPr>
        <p:spPr>
          <a:xfrm flipH="1">
            <a:off x="6345740" y="5020850"/>
            <a:ext cx="2670106" cy="614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8735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урока 1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Дать вводные понятия по </a:t>
            </a:r>
            <a:r>
              <a:rPr lang="en-US" dirty="0" smtClean="0"/>
              <a:t>ML</a:t>
            </a:r>
            <a:r>
              <a:rPr lang="ru-RU" dirty="0" smtClean="0"/>
              <a:t>, признаки, веса, целевые переменные, базовые алгоритмы</a:t>
            </a:r>
          </a:p>
          <a:p>
            <a:r>
              <a:rPr lang="ru-RU" dirty="0" smtClean="0"/>
              <a:t>Увидеть и понять постановки задач по машинному обучению</a:t>
            </a:r>
          </a:p>
          <a:p>
            <a:r>
              <a:rPr lang="ru-RU" dirty="0" smtClean="0"/>
              <a:t>Увидеть как бизнес задачи свести к постановкам задач по</a:t>
            </a:r>
            <a:r>
              <a:rPr lang="en-US" dirty="0" smtClean="0"/>
              <a:t> ML</a:t>
            </a:r>
          </a:p>
          <a:p>
            <a:r>
              <a:rPr lang="ru-RU" dirty="0" smtClean="0"/>
              <a:t>Цель слушателей – научиться формализовывать бизнес задачи на языке </a:t>
            </a:r>
            <a:r>
              <a:rPr lang="en-US" dirty="0" smtClean="0"/>
              <a:t>ML </a:t>
            </a:r>
            <a:r>
              <a:rPr lang="ru-RU" dirty="0" smtClean="0"/>
              <a:t>для дальнейшего решения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4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Список кейсов и задач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606012" y="1409179"/>
            <a:ext cx="6203168" cy="473563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843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559" y="283988"/>
            <a:ext cx="4582630" cy="641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15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cases for claim process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606011" y="2609849"/>
            <a:ext cx="10680681" cy="3534959"/>
          </a:xfrm>
        </p:spPr>
        <p:txBody>
          <a:bodyPr/>
          <a:lstStyle/>
          <a:p>
            <a:r>
              <a:rPr lang="ru-RU" dirty="0" smtClean="0"/>
              <a:t>Оптимизация сроков склейки ПВУ</a:t>
            </a:r>
          </a:p>
          <a:p>
            <a:r>
              <a:rPr lang="ru-RU" dirty="0" smtClean="0"/>
              <a:t>Простой или сложный убыток (претензия, жалобы, суда)</a:t>
            </a:r>
          </a:p>
          <a:p>
            <a:r>
              <a:rPr lang="ru-RU" dirty="0" smtClean="0"/>
              <a:t>Ограниченный набор исходов (оплатить, отказать …)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40080" y="1405572"/>
            <a:ext cx="1473200" cy="104806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Claim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initiation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18080" y="1405572"/>
            <a:ext cx="1473200" cy="104806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Claims documents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160838" y="1405572"/>
            <a:ext cx="1473200" cy="104806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 transfer to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systems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969318" y="1405572"/>
            <a:ext cx="1549082" cy="104806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Claim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assessment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838758" y="1417320"/>
            <a:ext cx="1549082" cy="104806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Claim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Approved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708198" y="1417320"/>
            <a:ext cx="1549082" cy="104806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Payment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 bwMode="auto">
          <a:xfrm>
            <a:off x="2113280" y="1929606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6" idx="3"/>
            <a:endCxn id="7" idx="1"/>
          </p:cNvCxnSpPr>
          <p:nvPr/>
        </p:nvCxnSpPr>
        <p:spPr bwMode="auto">
          <a:xfrm>
            <a:off x="3891280" y="1929606"/>
            <a:ext cx="26955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 bwMode="auto">
          <a:xfrm>
            <a:off x="5634038" y="1929606"/>
            <a:ext cx="3352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8" idx="3"/>
          </p:cNvCxnSpPr>
          <p:nvPr/>
        </p:nvCxnSpPr>
        <p:spPr bwMode="auto">
          <a:xfrm>
            <a:off x="7518400" y="1929606"/>
            <a:ext cx="32035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endCxn id="10" idx="1"/>
          </p:cNvCxnSpPr>
          <p:nvPr/>
        </p:nvCxnSpPr>
        <p:spPr bwMode="auto">
          <a:xfrm>
            <a:off x="9387840" y="1941354"/>
            <a:ext cx="32035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2505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cases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Claims </a:t>
            </a:r>
            <a:r>
              <a:rPr lang="en-US" dirty="0" smtClean="0"/>
              <a:t>distribution and fast settlement</a:t>
            </a:r>
          </a:p>
          <a:p>
            <a:r>
              <a:rPr lang="en-US" dirty="0" smtClean="0"/>
              <a:t>Targeted antifraud investigation</a:t>
            </a:r>
          </a:p>
          <a:p>
            <a:r>
              <a:rPr lang="en-US" dirty="0" smtClean="0"/>
              <a:t>Reserves and cash flow management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6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Домашнее задание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1) Сформировать 10 задач по страхованию, которые можно решать методами машинного обучения</a:t>
            </a:r>
          </a:p>
          <a:p>
            <a:r>
              <a:rPr lang="ru-RU" dirty="0" smtClean="0"/>
              <a:t>2) </a:t>
            </a:r>
            <a:r>
              <a:rPr lang="ru-RU" dirty="0" smtClean="0"/>
              <a:t>Решить </a:t>
            </a:r>
            <a:r>
              <a:rPr lang="ru-RU" dirty="0" smtClean="0"/>
              <a:t>10 любых задач по </a:t>
            </a:r>
            <a:r>
              <a:rPr lang="en-US" dirty="0" smtClean="0"/>
              <a:t>pandas </a:t>
            </a:r>
            <a:r>
              <a:rPr lang="ru-RU" dirty="0" smtClean="0"/>
              <a:t>из ноутбука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drive.google.com/file/d/10pY8Pce0ea1cZSbTxKr9JHaFxlcVTUqJ/view?usp=sharing</a:t>
            </a:r>
            <a:endParaRPr lang="ru-RU" dirty="0" smtClean="0"/>
          </a:p>
          <a:p>
            <a:r>
              <a:rPr lang="ru-RU" dirty="0" smtClean="0"/>
              <a:t>3) Порешаем на разборе в </a:t>
            </a:r>
            <a:r>
              <a:rPr lang="ru-RU" dirty="0" err="1" smtClean="0"/>
              <a:t>пн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2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10" y="690388"/>
            <a:ext cx="10956890" cy="575142"/>
          </a:xfrm>
        </p:spPr>
        <p:txBody>
          <a:bodyPr/>
          <a:lstStyle/>
          <a:p>
            <a:r>
              <a:rPr lang="en-US" dirty="0" smtClean="0"/>
              <a:t>Lesson 1 – Seminar 1.2 – Advanced </a:t>
            </a:r>
            <a:r>
              <a:rPr lang="en-US" dirty="0" smtClean="0"/>
              <a:t>pandas and </a:t>
            </a:r>
            <a:r>
              <a:rPr lang="en-US" dirty="0" err="1" smtClean="0"/>
              <a:t>numpy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Link to seminar materials</a:t>
            </a:r>
          </a:p>
          <a:p>
            <a:r>
              <a:rPr lang="en-US" dirty="0">
                <a:hlinkClick r:id="rId2"/>
              </a:rPr>
              <a:t>https://tproger.ru/translations/rewrite-sql-queries-in-pandas/amp/</a:t>
            </a:r>
            <a:endParaRPr lang="en-US" dirty="0"/>
          </a:p>
          <a:p>
            <a:r>
              <a:rPr lang="en-US" dirty="0">
                <a:hlinkClick r:id="rId3"/>
              </a:rPr>
              <a:t>https://smysl.io/blog/pandas</a:t>
            </a:r>
            <a:r>
              <a:rPr lang="en-US" dirty="0" smtClean="0">
                <a:hlinkClick r:id="rId3"/>
              </a:rPr>
              <a:t>/</a:t>
            </a:r>
            <a:endParaRPr lang="ru-RU" dirty="0" smtClean="0"/>
          </a:p>
          <a:p>
            <a:endParaRPr lang="en-US" dirty="0" smtClean="0"/>
          </a:p>
          <a:p>
            <a:r>
              <a:rPr lang="en-US" dirty="0">
                <a:hlinkClick r:id="rId4"/>
              </a:rPr>
              <a:t>https://pythonworld.ru/</a:t>
            </a:r>
            <a:endParaRPr lang="en-US" dirty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pandas.pydata.org/pandas-docs/stable/index.html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https://www.hackerrank.com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3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ttturck.com/wp-content/uploads/2018/07/Matt_Turck_FirstMark_Big_Data_Landscape_2018_Final.png"/>
          <p:cNvPicPr>
            <a:picLocks noChangeAspect="1" noChangeArrowheads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002761"/>
            <a:ext cx="11041062" cy="5624288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: пятиугольник 6">
            <a:extLst>
              <a:ext uri="{FF2B5EF4-FFF2-40B4-BE49-F238E27FC236}">
                <a16:creationId xmlns:a16="http://schemas.microsoft.com/office/drawing/2014/main" id="{5BB7B787-AC5F-457D-8A70-ADC6C4D4B0EB}"/>
              </a:ext>
            </a:extLst>
          </p:cNvPr>
          <p:cNvSpPr/>
          <p:nvPr/>
        </p:nvSpPr>
        <p:spPr bwMode="auto">
          <a:xfrm>
            <a:off x="507999" y="1993900"/>
            <a:ext cx="4785895" cy="1244600"/>
          </a:xfrm>
          <a:prstGeom prst="homePlate">
            <a:avLst>
              <a:gd name="adj" fmla="val 46327"/>
            </a:avLst>
          </a:prstGeom>
          <a:solidFill>
            <a:srgbClr val="FF414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75" y="578837"/>
            <a:ext cx="9827725" cy="587246"/>
          </a:xfrm>
        </p:spPr>
        <p:txBody>
          <a:bodyPr/>
          <a:lstStyle/>
          <a:p>
            <a:r>
              <a:rPr lang="ru-RU" dirty="0"/>
              <a:t>На текущий момент </a:t>
            </a:r>
            <a:r>
              <a:rPr lang="ru-RU" dirty="0" smtClean="0"/>
              <a:t>создается </a:t>
            </a:r>
            <a:r>
              <a:rPr lang="ru-RU" dirty="0"/>
              <a:t>множество проектов </a:t>
            </a:r>
            <a:br>
              <a:rPr lang="ru-RU" dirty="0"/>
            </a:br>
            <a:r>
              <a:rPr lang="ru-RU" dirty="0"/>
              <a:t>в области анализа данных и </a:t>
            </a:r>
            <a:r>
              <a:rPr lang="en-US" dirty="0"/>
              <a:t>ML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68258" y="2092728"/>
            <a:ext cx="4774669" cy="882397"/>
          </a:xfrm>
          <a:prstGeom prst="rect">
            <a:avLst/>
          </a:prstGeom>
          <a:effectLst>
            <a:glow rad="7112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В рамках </a:t>
            </a:r>
            <a:r>
              <a:rPr lang="ru-RU" sz="2000" b="1" dirty="0" smtClean="0">
                <a:solidFill>
                  <a:schemeClr val="bg1"/>
                </a:solidFill>
              </a:rPr>
              <a:t>работы как правило используем </a:t>
            </a:r>
            <a:r>
              <a:rPr lang="ru-RU" sz="2000" b="1" dirty="0">
                <a:solidFill>
                  <a:schemeClr val="bg1"/>
                </a:solidFill>
              </a:rPr>
              <a:t>небольшую часть из всех направлений</a:t>
            </a:r>
          </a:p>
        </p:txBody>
      </p:sp>
      <p:pic>
        <p:nvPicPr>
          <p:cNvPr id="6" name="Picture 2" descr="http://mattturck.com/wp-content/uploads/2018/07/Matt_Turck_FirstMark_Big_Data_Landscape_2018_Final.png">
            <a:extLst>
              <a:ext uri="{FF2B5EF4-FFF2-40B4-BE49-F238E27FC236}">
                <a16:creationId xmlns:a16="http://schemas.microsoft.com/office/drawing/2014/main" id="{595176B4-4981-41E1-8E55-F9358B28D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0" t="16807" r="40520" b="64905"/>
          <a:stretch/>
        </p:blipFill>
        <p:spPr bwMode="auto">
          <a:xfrm>
            <a:off x="5417552" y="1733885"/>
            <a:ext cx="1648266" cy="1600084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outerShdw blurRad="241300" dist="38100" dir="2700000" sx="106000" sy="106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: пятиугольник 6">
            <a:extLst>
              <a:ext uri="{FF2B5EF4-FFF2-40B4-BE49-F238E27FC236}">
                <a16:creationId xmlns:a16="http://schemas.microsoft.com/office/drawing/2014/main" id="{5BB7B787-AC5F-457D-8A70-ADC6C4D4B0EB}"/>
              </a:ext>
            </a:extLst>
          </p:cNvPr>
          <p:cNvSpPr/>
          <p:nvPr/>
        </p:nvSpPr>
        <p:spPr bwMode="auto">
          <a:xfrm flipH="1">
            <a:off x="7294418" y="1859280"/>
            <a:ext cx="4394344" cy="1474689"/>
          </a:xfrm>
          <a:prstGeom prst="homePlate">
            <a:avLst>
              <a:gd name="adj" fmla="val 46327"/>
            </a:avLst>
          </a:prstGeom>
          <a:solidFill>
            <a:srgbClr val="FF414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+mn-lt"/>
                <a:cs typeface="+mn-cs"/>
              </a:rPr>
              <a:t>Причины развития технологий:</a:t>
            </a:r>
          </a:p>
          <a:p>
            <a:pPr marL="342900" indent="-342900" algn="ctr">
              <a:buAutoNum type="arabicParenR"/>
            </a:pPr>
            <a:r>
              <a:rPr lang="ru-RU" sz="1600" dirty="0">
                <a:solidFill>
                  <a:schemeClr val="bg1"/>
                </a:solidFill>
                <a:latin typeface="+mn-lt"/>
                <a:cs typeface="+mn-cs"/>
              </a:rPr>
              <a:t>Данных все больше и больше</a:t>
            </a:r>
          </a:p>
          <a:p>
            <a:pPr marL="342900" indent="-342900" algn="ctr">
              <a:buAutoNum type="arabicParenR"/>
            </a:pPr>
            <a:r>
              <a:rPr lang="ru-RU" sz="1600" dirty="0">
                <a:solidFill>
                  <a:schemeClr val="bg1"/>
                </a:solidFill>
                <a:latin typeface="+mn-lt"/>
                <a:cs typeface="+mn-cs"/>
              </a:rPr>
              <a:t>Вычислительные ресурсы доступнее</a:t>
            </a:r>
          </a:p>
          <a:p>
            <a:pPr marL="342900" indent="-342900" algn="ctr">
              <a:buAutoNum type="arabicParenR"/>
            </a:pPr>
            <a:r>
              <a:rPr lang="ru-RU" sz="1600" dirty="0">
                <a:solidFill>
                  <a:schemeClr val="bg1"/>
                </a:solidFill>
                <a:latin typeface="+mn-lt"/>
                <a:cs typeface="+mn-cs"/>
              </a:rPr>
              <a:t>Развитие </a:t>
            </a:r>
            <a:r>
              <a:rPr lang="en-US" sz="1600" dirty="0" err="1">
                <a:solidFill>
                  <a:schemeClr val="bg1"/>
                </a:solidFill>
                <a:latin typeface="+mn-lt"/>
                <a:cs typeface="+mn-cs"/>
              </a:rPr>
              <a:t>opensource</a:t>
            </a:r>
            <a:endParaRPr lang="ru-RU" sz="16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3478212" y="4099262"/>
            <a:ext cx="5043488" cy="194593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Какие данные стали доступнее:</a:t>
            </a:r>
          </a:p>
          <a:p>
            <a:pPr algn="ctr"/>
            <a:endParaRPr lang="ru-RU">
              <a:solidFill>
                <a:schemeClr val="bg1"/>
              </a:solidFill>
            </a:endParaRPr>
          </a:p>
          <a:p>
            <a:pPr algn="ctr"/>
            <a:r>
              <a:rPr lang="ru-RU">
                <a:solidFill>
                  <a:schemeClr val="bg1"/>
                </a:solidFill>
              </a:rPr>
              <a:t>Неструктурированные тексты</a:t>
            </a:r>
          </a:p>
          <a:p>
            <a:pPr algn="ctr"/>
            <a:r>
              <a:rPr lang="ru-RU">
                <a:solidFill>
                  <a:schemeClr val="bg1"/>
                </a:solidFill>
              </a:rPr>
              <a:t>Картинки</a:t>
            </a:r>
          </a:p>
          <a:p>
            <a:pPr algn="ctr"/>
            <a:r>
              <a:rPr lang="ru-RU">
                <a:solidFill>
                  <a:schemeClr val="bg1"/>
                </a:solidFill>
              </a:rPr>
              <a:t>Звук</a:t>
            </a:r>
          </a:p>
          <a:p>
            <a:pPr algn="ctr"/>
            <a:r>
              <a:rPr lang="ru-RU">
                <a:solidFill>
                  <a:schemeClr val="bg1"/>
                </a:solidFill>
              </a:rPr>
              <a:t>Видео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Зарекомендовавший </a:t>
            </a:r>
            <a:r>
              <a:rPr lang="ru-RU" dirty="0"/>
              <a:t>себя </a:t>
            </a:r>
            <a:r>
              <a:rPr lang="ru-RU" dirty="0" smtClean="0"/>
              <a:t>подход</a:t>
            </a:r>
            <a:r>
              <a:rPr lang="en-US" dirty="0" smtClean="0"/>
              <a:t> </a:t>
            </a:r>
            <a:r>
              <a:rPr lang="ru-RU" dirty="0" smtClean="0"/>
              <a:t>реализации проектов по </a:t>
            </a:r>
            <a:r>
              <a:rPr lang="en-US" dirty="0" smtClean="0"/>
              <a:t>ML - CRISP </a:t>
            </a:r>
            <a:r>
              <a:rPr lang="en-US" dirty="0"/>
              <a:t>DM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067A04-0432-4CA7-AD8F-BAF28186647B}"/>
              </a:ext>
            </a:extLst>
          </p:cNvPr>
          <p:cNvSpPr/>
          <p:nvPr/>
        </p:nvSpPr>
        <p:spPr>
          <a:xfrm>
            <a:off x="540153" y="1376125"/>
            <a:ext cx="613018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</a:pPr>
            <a:r>
              <a:rPr lang="ru-RU" sz="2800" b="0" kern="0" dirty="0">
                <a:solidFill>
                  <a:srgbClr val="5B77CC"/>
                </a:solidFill>
                <a:latin typeface="+mn-lt"/>
              </a:rPr>
              <a:t>Для каждой модели надо </a:t>
            </a:r>
            <a:br>
              <a:rPr lang="ru-RU" sz="2800" b="0" kern="0" dirty="0">
                <a:solidFill>
                  <a:srgbClr val="5B77CC"/>
                </a:solidFill>
                <a:latin typeface="+mn-lt"/>
              </a:rPr>
            </a:br>
            <a:r>
              <a:rPr lang="ru-RU" sz="2800" b="0" kern="0" dirty="0">
                <a:solidFill>
                  <a:srgbClr val="5B77CC"/>
                </a:solidFill>
                <a:latin typeface="+mn-lt"/>
              </a:rPr>
              <a:t>пройти этапы:</a:t>
            </a:r>
          </a:p>
          <a:p>
            <a:pPr lvl="1">
              <a:spcBef>
                <a:spcPts val="1600"/>
              </a:spcBef>
              <a:buClr>
                <a:schemeClr val="accent6"/>
              </a:buClr>
            </a:pPr>
            <a:r>
              <a:rPr lang="ru-RU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Понимание бизнес процесса</a:t>
            </a:r>
          </a:p>
          <a:p>
            <a:pPr lvl="1">
              <a:spcBef>
                <a:spcPts val="1600"/>
              </a:spcBef>
              <a:buClr>
                <a:schemeClr val="accent6"/>
              </a:buClr>
            </a:pPr>
            <a:r>
              <a:rPr lang="ru-RU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Понимание данных, которые этот процесс сопровождают</a:t>
            </a:r>
          </a:p>
          <a:p>
            <a:pPr lvl="1">
              <a:spcBef>
                <a:spcPts val="1600"/>
              </a:spcBef>
              <a:buClr>
                <a:schemeClr val="accent6"/>
              </a:buClr>
            </a:pPr>
            <a:r>
              <a:rPr lang="ru-RU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Подготовка данных ровно в том виде, </a:t>
            </a:r>
            <a:br>
              <a:rPr lang="ru-RU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r>
              <a:rPr lang="ru-RU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в каком они используется в прогнозе</a:t>
            </a:r>
          </a:p>
          <a:p>
            <a:pPr lvl="1">
              <a:spcBef>
                <a:spcPts val="1600"/>
              </a:spcBef>
              <a:buClr>
                <a:schemeClr val="accent6"/>
              </a:buClr>
            </a:pPr>
            <a:r>
              <a:rPr lang="ru-RU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Построение модели</a:t>
            </a:r>
          </a:p>
          <a:p>
            <a:pPr lvl="1">
              <a:spcBef>
                <a:spcPts val="1600"/>
              </a:spcBef>
              <a:buClr>
                <a:schemeClr val="accent6"/>
              </a:buClr>
            </a:pPr>
            <a:r>
              <a:rPr lang="ru-RU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Оценка качества модели и сверка с бизнес пониманием</a:t>
            </a:r>
          </a:p>
          <a:p>
            <a:pPr lvl="1">
              <a:spcBef>
                <a:spcPts val="1600"/>
              </a:spcBef>
              <a:buClr>
                <a:schemeClr val="accent6"/>
              </a:buClr>
            </a:pPr>
            <a:r>
              <a:rPr lang="ru-RU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Разворачивание в продукционной среде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7F4A531-C8D8-42B4-9F1C-E622C9FBCD95}"/>
              </a:ext>
            </a:extLst>
          </p:cNvPr>
          <p:cNvSpPr/>
          <p:nvPr/>
        </p:nvSpPr>
        <p:spPr bwMode="auto">
          <a:xfrm>
            <a:off x="644893" y="2483922"/>
            <a:ext cx="360000" cy="36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FA43FD2-3A6F-4C78-8761-F7D4C292EF7C}"/>
              </a:ext>
            </a:extLst>
          </p:cNvPr>
          <p:cNvSpPr/>
          <p:nvPr/>
        </p:nvSpPr>
        <p:spPr bwMode="auto">
          <a:xfrm>
            <a:off x="644893" y="3085902"/>
            <a:ext cx="360000" cy="36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2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2BE6D9-7F4F-4E78-96AA-D14C81A5E2F1}"/>
              </a:ext>
            </a:extLst>
          </p:cNvPr>
          <p:cNvSpPr/>
          <p:nvPr/>
        </p:nvSpPr>
        <p:spPr bwMode="auto">
          <a:xfrm>
            <a:off x="644893" y="3776782"/>
            <a:ext cx="360000" cy="36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14352D-7DAD-4ECA-8D64-CE9B46DF51EB}"/>
              </a:ext>
            </a:extLst>
          </p:cNvPr>
          <p:cNvSpPr/>
          <p:nvPr/>
        </p:nvSpPr>
        <p:spPr bwMode="auto">
          <a:xfrm>
            <a:off x="644893" y="4432102"/>
            <a:ext cx="360000" cy="36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4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C0DB8A4-6C52-4C90-8722-534DF63E46BD}"/>
              </a:ext>
            </a:extLst>
          </p:cNvPr>
          <p:cNvSpPr/>
          <p:nvPr/>
        </p:nvSpPr>
        <p:spPr bwMode="auto">
          <a:xfrm>
            <a:off x="644893" y="5041702"/>
            <a:ext cx="360000" cy="36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5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7858C7-682E-4EAE-B7B6-FB577DA7682C}"/>
              </a:ext>
            </a:extLst>
          </p:cNvPr>
          <p:cNvSpPr/>
          <p:nvPr/>
        </p:nvSpPr>
        <p:spPr bwMode="auto">
          <a:xfrm>
            <a:off x="644893" y="5597962"/>
            <a:ext cx="360000" cy="36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6</a:t>
            </a:r>
          </a:p>
        </p:txBody>
      </p:sp>
      <p:pic>
        <p:nvPicPr>
          <p:cNvPr id="15" name="Picture 2" descr="https://upload.wikimedia.org/wikipedia/commons/thumb/b/b9/CRISP-DM_Process_Diagram.png/1024px-CRISP-DM_Process_Diagram.png">
            <a:extLst>
              <a:ext uri="{FF2B5EF4-FFF2-40B4-BE49-F238E27FC236}">
                <a16:creationId xmlns:a16="http://schemas.microsoft.com/office/drawing/2014/main" id="{18CA308B-861D-49F0-BAAB-9B7075D7A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712" y="1701119"/>
            <a:ext cx="4526313" cy="45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28F0112-53B3-463E-BC8B-E4CBFC0BAF90}"/>
              </a:ext>
            </a:extLst>
          </p:cNvPr>
          <p:cNvSpPr/>
          <p:nvPr/>
        </p:nvSpPr>
        <p:spPr bwMode="auto">
          <a:xfrm>
            <a:off x="7181883" y="2351642"/>
            <a:ext cx="256239" cy="264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1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36D9A0-1C4D-4F26-AEC3-46ABB3FF2BB3}"/>
              </a:ext>
            </a:extLst>
          </p:cNvPr>
          <p:cNvSpPr/>
          <p:nvPr/>
        </p:nvSpPr>
        <p:spPr bwMode="auto">
          <a:xfrm>
            <a:off x="8933381" y="2351642"/>
            <a:ext cx="256239" cy="264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2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2C248E4-FEE1-476F-898C-DA0E5F9DB305}"/>
              </a:ext>
            </a:extLst>
          </p:cNvPr>
          <p:cNvSpPr/>
          <p:nvPr/>
        </p:nvSpPr>
        <p:spPr bwMode="auto">
          <a:xfrm>
            <a:off x="9471543" y="3208892"/>
            <a:ext cx="256239" cy="264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3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BBA0AB2-BBFA-4B63-9726-88FEE8B1BBCC}"/>
              </a:ext>
            </a:extLst>
          </p:cNvPr>
          <p:cNvSpPr/>
          <p:nvPr/>
        </p:nvSpPr>
        <p:spPr bwMode="auto">
          <a:xfrm>
            <a:off x="9466781" y="4066142"/>
            <a:ext cx="256239" cy="264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4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A306DB5-E813-4A7F-A2E3-209DA88FDD81}"/>
              </a:ext>
            </a:extLst>
          </p:cNvPr>
          <p:cNvSpPr/>
          <p:nvPr/>
        </p:nvSpPr>
        <p:spPr bwMode="auto">
          <a:xfrm>
            <a:off x="8186373" y="4928472"/>
            <a:ext cx="256239" cy="264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5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934F06-6A81-4DA6-B0AD-7A9FD9138245}"/>
              </a:ext>
            </a:extLst>
          </p:cNvPr>
          <p:cNvSpPr/>
          <p:nvPr/>
        </p:nvSpPr>
        <p:spPr bwMode="auto">
          <a:xfrm>
            <a:off x="6731429" y="3604497"/>
            <a:ext cx="256239" cy="2645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5B77CC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srgbClr val="5B77CC">
                <a:alpha val="40000"/>
              </a:srgbClr>
            </a:outerShdw>
          </a:effectLst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>
                <a:ln>
                  <a:noFill/>
                </a:ln>
                <a:solidFill>
                  <a:srgbClr val="5B77CC"/>
                </a:solidFill>
                <a:effectLst/>
                <a:latin typeface="+mn-lt"/>
              </a:rPr>
              <a:t>6</a:t>
            </a:r>
          </a:p>
        </p:txBody>
      </p:sp>
      <p:sp>
        <p:nvSpPr>
          <p:cNvPr id="4" name="Прямоугольная выноска 3"/>
          <p:cNvSpPr/>
          <p:nvPr/>
        </p:nvSpPr>
        <p:spPr bwMode="auto">
          <a:xfrm>
            <a:off x="9594900" y="1368721"/>
            <a:ext cx="1872080" cy="680623"/>
          </a:xfrm>
          <a:prstGeom prst="wedgeRectCallout">
            <a:avLst>
              <a:gd name="adj1" fmla="val -48353"/>
              <a:gd name="adj2" fmla="val 100758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Original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data from source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Прямоугольная выноска 21"/>
          <p:cNvSpPr/>
          <p:nvPr/>
        </p:nvSpPr>
        <p:spPr bwMode="auto">
          <a:xfrm>
            <a:off x="5734295" y="2863859"/>
            <a:ext cx="1872080" cy="680623"/>
          </a:xfrm>
          <a:prstGeom prst="wedgeRectCallout">
            <a:avLst>
              <a:gd name="adj1" fmla="val 36432"/>
              <a:gd name="adj2" fmla="val 77945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Solve a lot of problems here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1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011" y="379837"/>
            <a:ext cx="8580464" cy="575142"/>
          </a:xfrm>
        </p:spPr>
        <p:txBody>
          <a:bodyPr/>
          <a:lstStyle/>
          <a:p>
            <a:r>
              <a:rPr lang="ru-RU" dirty="0" smtClean="0"/>
              <a:t>Альтернативной методологией являлась </a:t>
            </a:r>
            <a:r>
              <a:rPr lang="en-US" dirty="0" smtClean="0"/>
              <a:t>SAS SEMMA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606011" y="1739899"/>
            <a:ext cx="6450397" cy="4404909"/>
          </a:xfrm>
        </p:spPr>
        <p:txBody>
          <a:bodyPr/>
          <a:lstStyle/>
          <a:p>
            <a:r>
              <a:rPr lang="ru-RU" sz="2400" dirty="0" smtClean="0"/>
              <a:t>Параллельный трек кластеризации для более глубокого понимания данных</a:t>
            </a:r>
          </a:p>
          <a:p>
            <a:r>
              <a:rPr lang="ru-RU" sz="2400" dirty="0" smtClean="0"/>
              <a:t>Отсутствует этап внедрения в продукцию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6386" name="Picture 2" descr="Introduction to SEM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49" y="1573631"/>
            <a:ext cx="32766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875" y="515337"/>
            <a:ext cx="10535552" cy="587246"/>
          </a:xfrm>
        </p:spPr>
        <p:txBody>
          <a:bodyPr/>
          <a:lstStyle/>
          <a:p>
            <a:r>
              <a:rPr lang="ru-RU" dirty="0" smtClean="0"/>
              <a:t>Чтобы </a:t>
            </a:r>
            <a:r>
              <a:rPr lang="en-US" dirty="0" smtClean="0"/>
              <a:t>ML </a:t>
            </a:r>
            <a:r>
              <a:rPr lang="ru-RU" dirty="0" smtClean="0"/>
              <a:t>заработал на полную</a:t>
            </a:r>
            <a:r>
              <a:rPr lang="en-US" dirty="0" smtClean="0"/>
              <a:t> – </a:t>
            </a:r>
            <a:r>
              <a:rPr lang="ru-RU" dirty="0" smtClean="0"/>
              <a:t>задействуйте все стороны</a:t>
            </a:r>
            <a:endParaRPr lang="ru-RU" dirty="0"/>
          </a:p>
        </p:txBody>
      </p:sp>
      <p:pic>
        <p:nvPicPr>
          <p:cNvPr id="3" name="Picture 2" descr="https://habrastorage.org/getpro/habr/post_images/d52/9fe/29e/d529fe29e11437c94bf095651b738897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7" y="965199"/>
            <a:ext cx="10969757" cy="483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 bwMode="auto">
          <a:xfrm>
            <a:off x="457872" y="5268992"/>
            <a:ext cx="1522030" cy="10562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algn="ctr" defTabSz="1188025"/>
            <a:r>
              <a:rPr lang="ru-RU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Линия бизнеса, проектный офис, </a:t>
            </a:r>
            <a:r>
              <a:rPr lang="en-US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DS</a:t>
            </a:r>
            <a:endParaRPr lang="ru-RU" sz="1559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2228420" y="5268992"/>
            <a:ext cx="1522030" cy="10562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DWH, DS</a:t>
            </a:r>
            <a:r>
              <a:rPr lang="ru-RU" sz="1559" b="0" dirty="0">
                <a:solidFill>
                  <a:schemeClr val="tx1">
                    <a:lumMod val="75000"/>
                    <a:lumOff val="25000"/>
                  </a:schemeClr>
                </a:solidFill>
                <a:ea typeface="ヒラギノ角ゴ ProN W3" charset="0"/>
                <a:cs typeface="ヒラギノ角ゴ ProN W3" charset="0"/>
              </a:rPr>
              <a:t>, проектный офис</a:t>
            </a:r>
            <a:endParaRPr lang="ru-RU" sz="1559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038152" y="5268992"/>
            <a:ext cx="1522030" cy="10562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DWH, DS</a:t>
            </a:r>
            <a:r>
              <a:rPr lang="ru-RU" sz="1559" b="0" dirty="0">
                <a:solidFill>
                  <a:schemeClr val="tx1">
                    <a:lumMod val="75000"/>
                    <a:lumOff val="25000"/>
                  </a:schemeClr>
                </a:solidFill>
                <a:ea typeface="ヒラギノ角ゴ ProN W3" charset="0"/>
                <a:cs typeface="ヒラギノ角ゴ ProN W3" charset="0"/>
              </a:rPr>
              <a:t>, проектный офис</a:t>
            </a:r>
            <a:endParaRPr lang="ru-RU" sz="1559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798900" y="5268992"/>
            <a:ext cx="1522030" cy="10562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DS</a:t>
            </a:r>
            <a:r>
              <a:rPr lang="ru-RU" sz="1559" b="0" dirty="0">
                <a:solidFill>
                  <a:schemeClr val="tx1">
                    <a:lumMod val="75000"/>
                    <a:lumOff val="25000"/>
                  </a:schemeClr>
                </a:solidFill>
                <a:ea typeface="ヒラギノ角ゴ ProN W3" charset="0"/>
                <a:cs typeface="ヒラギノ角ゴ ProN W3" charset="0"/>
              </a:rPr>
              <a:t>, проектный офис</a:t>
            </a:r>
            <a:endParaRPr lang="ru-RU" sz="1559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7559649" y="5268992"/>
            <a:ext cx="1522030" cy="10562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DS</a:t>
            </a:r>
            <a:r>
              <a:rPr lang="ru-RU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,</a:t>
            </a:r>
            <a:r>
              <a:rPr lang="en-US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 </a:t>
            </a:r>
            <a:r>
              <a:rPr lang="ru-RU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Линии бизнеса</a:t>
            </a:r>
            <a:r>
              <a:rPr lang="ru-RU" sz="1559" b="0" dirty="0">
                <a:solidFill>
                  <a:schemeClr val="tx1">
                    <a:lumMod val="75000"/>
                    <a:lumOff val="25000"/>
                  </a:schemeClr>
                </a:solidFill>
                <a:ea typeface="ヒラギノ角ゴ ProN W3" charset="0"/>
                <a:cs typeface="ヒラギノ角ゴ ProN W3" charset="0"/>
              </a:rPr>
              <a:t>, проектный офис</a:t>
            </a:r>
            <a:endParaRPr lang="ru-RU" sz="1559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9320397" y="5268992"/>
            <a:ext cx="1522030" cy="10562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algn="ctr" defTabSz="1188025"/>
            <a:r>
              <a:rPr lang="en-US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DS</a:t>
            </a:r>
            <a:r>
              <a:rPr lang="ru-RU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,</a:t>
            </a:r>
            <a:r>
              <a:rPr lang="en-US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 IT </a:t>
            </a:r>
            <a:r>
              <a:rPr lang="ru-RU" sz="1559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ヒラギノ角ゴ ProN W3" charset="0"/>
                <a:cs typeface="ヒラギノ角ゴ ProN W3" charset="0"/>
              </a:rPr>
              <a:t>команды, проектный офис</a:t>
            </a:r>
          </a:p>
        </p:txBody>
      </p:sp>
    </p:spTree>
    <p:extLst>
      <p:ext uri="{BB962C8B-B14F-4D97-AF65-F5344CB8AC3E}">
        <p14:creationId xmlns:p14="http://schemas.microsoft.com/office/powerpoint/2010/main" val="381317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RGS_2013_04">
  <a:themeElements>
    <a:clrScheme name="RGS">
      <a:dk1>
        <a:sysClr val="windowText" lastClr="000000"/>
      </a:dk1>
      <a:lt1>
        <a:srgbClr val="FFFFFF"/>
      </a:lt1>
      <a:dk2>
        <a:srgbClr val="F2E9DB"/>
      </a:dk2>
      <a:lt2>
        <a:srgbClr val="FFFFFF"/>
      </a:lt2>
      <a:accent1>
        <a:srgbClr val="9E0918"/>
      </a:accent1>
      <a:accent2>
        <a:srgbClr val="B13A46"/>
      </a:accent2>
      <a:accent3>
        <a:srgbClr val="C56B74"/>
      </a:accent3>
      <a:accent4>
        <a:srgbClr val="D89DA3"/>
      </a:accent4>
      <a:accent5>
        <a:srgbClr val="ECCED1"/>
      </a:accent5>
      <a:accent6>
        <a:srgbClr val="CCA771"/>
      </a:accent6>
      <a:hlink>
        <a:srgbClr val="BF914D"/>
      </a:hlink>
      <a:folHlink>
        <a:srgbClr val="858585"/>
      </a:folHlink>
    </a:clrScheme>
    <a:fontScheme name="Другая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FFFFCC"/>
        </a:dk2>
        <a:lt2>
          <a:srgbClr val="996633"/>
        </a:lt2>
        <a:accent1>
          <a:srgbClr val="9E091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CAAA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2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9E091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CAAA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3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4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5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6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8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9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10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1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RGS_2013_04</Template>
  <TotalTime>80985</TotalTime>
  <Words>2111</Words>
  <Application>Microsoft Office PowerPoint</Application>
  <PresentationFormat>Произвольный</PresentationFormat>
  <Paragraphs>587</Paragraphs>
  <Slides>54</Slides>
  <Notes>9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0" baseType="lpstr">
      <vt:lpstr>Arial</vt:lpstr>
      <vt:lpstr>Calibri</vt:lpstr>
      <vt:lpstr>Lato</vt:lpstr>
      <vt:lpstr>Segoe UI</vt:lpstr>
      <vt:lpstr>ヒラギノ角ゴ ProN W3</vt:lpstr>
      <vt:lpstr>RGS_2013_04</vt:lpstr>
      <vt:lpstr>Примерная  программа</vt:lpstr>
      <vt:lpstr>Преподаватели из различных университетов и с различным опытом и образованием</vt:lpstr>
      <vt:lpstr>Организационные вопросы</vt:lpstr>
      <vt:lpstr>Lesson 1 – Lecture 1.1 – Introduction to ML</vt:lpstr>
      <vt:lpstr>Цель урока 1</vt:lpstr>
      <vt:lpstr>На текущий момент создается множество проектов  в области анализа данных и ML</vt:lpstr>
      <vt:lpstr>Зарекомендовавший себя подход реализации проектов по ML - CRISP DM</vt:lpstr>
      <vt:lpstr>Альтернативной методологией являлась SAS SEMMA</vt:lpstr>
      <vt:lpstr>Чтобы ML заработал на полную – задействуйте все стороны</vt:lpstr>
      <vt:lpstr>Где учиться?</vt:lpstr>
      <vt:lpstr>Полезные ссылки </vt:lpstr>
      <vt:lpstr>Что читать - библии ML для сильного погружения</vt:lpstr>
      <vt:lpstr>Задачи ML</vt:lpstr>
      <vt:lpstr>Машинное обучение – построение алгоритмов и восстановление зависимостей между данными</vt:lpstr>
      <vt:lpstr>Как проводим обучение ? </vt:lpstr>
      <vt:lpstr>Как проводим оценку и проверку? – Тренировочная, тестовая выборка или боевые данные</vt:lpstr>
      <vt:lpstr>Classification task – задача классификации</vt:lpstr>
      <vt:lpstr>Regression task – задача регрессии</vt:lpstr>
      <vt:lpstr>Clusterisation - Кластеризация</vt:lpstr>
      <vt:lpstr>Graph analytics</vt:lpstr>
      <vt:lpstr>Визуализация некоторых типов задач</vt:lpstr>
      <vt:lpstr>Методы машинного обучения детальнее</vt:lpstr>
      <vt:lpstr>Машинное обучение</vt:lpstr>
      <vt:lpstr>Квиз – формализация задач </vt:lpstr>
      <vt:lpstr>Lesson 1 – Seminar 1.1 – Python and Pandas Libraries</vt:lpstr>
      <vt:lpstr>Pandas and Numpy review</vt:lpstr>
      <vt:lpstr>Lesson 1 – Seminar 1.1 – Python and Pandas Libraries</vt:lpstr>
      <vt:lpstr>Lesson 1 – Lecture 1.2 – Advanced cases in ML</vt:lpstr>
      <vt:lpstr>Карта школ и алгоритмов</vt:lpstr>
      <vt:lpstr>Обучение с учителем: постановка задачи</vt:lpstr>
      <vt:lpstr>Обучающая выборка</vt:lpstr>
      <vt:lpstr>Виды признаков в машинном обучении</vt:lpstr>
      <vt:lpstr>Постановка задачи</vt:lpstr>
      <vt:lpstr>Матрица объекты признаки</vt:lpstr>
      <vt:lpstr>Обучающая выборка</vt:lpstr>
      <vt:lpstr>Types of models – типы моделей</vt:lpstr>
      <vt:lpstr>Обучающая выборка</vt:lpstr>
      <vt:lpstr>Обобщение регрессии и классификации </vt:lpstr>
      <vt:lpstr>Этапы обучения и применения моделей</vt:lpstr>
      <vt:lpstr>Презентация PowerPoint</vt:lpstr>
      <vt:lpstr>Обучение с учителем: регрессия</vt:lpstr>
      <vt:lpstr>Пример алгоритма задачи регрессии</vt:lpstr>
      <vt:lpstr>Обучение с учителем: классификация</vt:lpstr>
      <vt:lpstr>Пример алгоритма задачи классификации</vt:lpstr>
      <vt:lpstr>Презентация PowerPoint</vt:lpstr>
      <vt:lpstr>Минимизация эмпирического риска или просто функции ошибки – ключевая задача ML</vt:lpstr>
      <vt:lpstr>Обобщающая способность алгоритма</vt:lpstr>
      <vt:lpstr>Основные проблемы: пропуски данных</vt:lpstr>
      <vt:lpstr>Основные проблемы: аномальные значения</vt:lpstr>
      <vt:lpstr>Список кейсов и задач</vt:lpstr>
      <vt:lpstr>Generate cases for claim process</vt:lpstr>
      <vt:lpstr>Possible cases</vt:lpstr>
      <vt:lpstr>Домашнее задание</vt:lpstr>
      <vt:lpstr>Lesson 1 – Seminar 1.2 – Advanced pandas and numpy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 в одну или две строки</dc:title>
  <dc:creator>Fomicheva.Ekaterina</dc:creator>
  <cp:lastModifiedBy>Пользователь</cp:lastModifiedBy>
  <cp:revision>2021</cp:revision>
  <cp:lastPrinted>2019-07-09T10:57:49Z</cp:lastPrinted>
  <dcterms:created xsi:type="dcterms:W3CDTF">2013-04-04T09:56:45Z</dcterms:created>
  <dcterms:modified xsi:type="dcterms:W3CDTF">2020-12-02T19:11:50Z</dcterms:modified>
</cp:coreProperties>
</file>